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89" r:id="rId3"/>
    <p:sldId id="334" r:id="rId4"/>
    <p:sldId id="335" r:id="rId5"/>
    <p:sldId id="336" r:id="rId6"/>
    <p:sldId id="337" r:id="rId7"/>
    <p:sldId id="338" r:id="rId8"/>
    <p:sldId id="339" r:id="rId9"/>
    <p:sldId id="376" r:id="rId10"/>
    <p:sldId id="340" r:id="rId11"/>
    <p:sldId id="341" r:id="rId12"/>
    <p:sldId id="342" r:id="rId13"/>
    <p:sldId id="343" r:id="rId14"/>
    <p:sldId id="344" r:id="rId15"/>
    <p:sldId id="345" r:id="rId16"/>
    <p:sldId id="346" r:id="rId17"/>
    <p:sldId id="347" r:id="rId18"/>
    <p:sldId id="348" r:id="rId19"/>
    <p:sldId id="349" r:id="rId20"/>
    <p:sldId id="350" r:id="rId21"/>
    <p:sldId id="351" r:id="rId22"/>
    <p:sldId id="352" r:id="rId23"/>
    <p:sldId id="353" r:id="rId24"/>
    <p:sldId id="354" r:id="rId25"/>
    <p:sldId id="355" r:id="rId26"/>
    <p:sldId id="356" r:id="rId27"/>
    <p:sldId id="357" r:id="rId28"/>
    <p:sldId id="358" r:id="rId29"/>
    <p:sldId id="359" r:id="rId30"/>
    <p:sldId id="374" r:id="rId31"/>
    <p:sldId id="360" r:id="rId32"/>
    <p:sldId id="361" r:id="rId33"/>
    <p:sldId id="382" r:id="rId34"/>
    <p:sldId id="362" r:id="rId35"/>
    <p:sldId id="363" r:id="rId36"/>
    <p:sldId id="364" r:id="rId37"/>
    <p:sldId id="365" r:id="rId38"/>
    <p:sldId id="366" r:id="rId39"/>
    <p:sldId id="367" r:id="rId40"/>
    <p:sldId id="368" r:id="rId41"/>
    <p:sldId id="369" r:id="rId42"/>
    <p:sldId id="370" r:id="rId43"/>
    <p:sldId id="372" r:id="rId44"/>
    <p:sldId id="375" r:id="rId45"/>
    <p:sldId id="380" r:id="rId46"/>
    <p:sldId id="381" r:id="rId47"/>
    <p:sldId id="377" r:id="rId48"/>
    <p:sldId id="378" r:id="rId49"/>
    <p:sldId id="379" r:id="rId50"/>
    <p:sldId id="371" r:id="rId51"/>
    <p:sldId id="333" r:id="rId52"/>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81" autoAdjust="0"/>
    <p:restoredTop sz="94676" autoAdjust="0"/>
  </p:normalViewPr>
  <p:slideViewPr>
    <p:cSldViewPr>
      <p:cViewPr varScale="1">
        <p:scale>
          <a:sx n="111" d="100"/>
          <a:sy n="111" d="100"/>
        </p:scale>
        <p:origin x="-1614"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B4C71EC6-210F-42DE-9C53-41977AD35B3D}" type="datetimeFigureOut">
              <a:rPr lang="ru-RU" smtClean="0"/>
              <a:t>04.09.2022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t>‹#›</a:t>
            </a:fld>
            <a:endParaRPr lang="ru-RU"/>
          </a:p>
        </p:txBody>
      </p:sp>
    </p:spTree>
    <p:extLst>
      <p:ext uri="{BB962C8B-B14F-4D97-AF65-F5344CB8AC3E}">
        <p14:creationId xmlns:p14="http://schemas.microsoft.com/office/powerpoint/2010/main" val="965199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B4C71EC6-210F-42DE-9C53-41977AD35B3D}" type="datetimeFigureOut">
              <a:rPr lang="ru-RU" smtClean="0"/>
              <a:t>04.09.2022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t>‹#›</a:t>
            </a:fld>
            <a:endParaRPr lang="ru-RU"/>
          </a:p>
        </p:txBody>
      </p:sp>
    </p:spTree>
    <p:extLst>
      <p:ext uri="{BB962C8B-B14F-4D97-AF65-F5344CB8AC3E}">
        <p14:creationId xmlns:p14="http://schemas.microsoft.com/office/powerpoint/2010/main" val="3036485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B4C71EC6-210F-42DE-9C53-41977AD35B3D}" type="datetimeFigureOut">
              <a:rPr lang="ru-RU" smtClean="0"/>
              <a:t>04.09.2022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t>‹#›</a:t>
            </a:fld>
            <a:endParaRPr lang="ru-RU"/>
          </a:p>
        </p:txBody>
      </p:sp>
    </p:spTree>
    <p:extLst>
      <p:ext uri="{BB962C8B-B14F-4D97-AF65-F5344CB8AC3E}">
        <p14:creationId xmlns:p14="http://schemas.microsoft.com/office/powerpoint/2010/main" val="3183733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B4C71EC6-210F-42DE-9C53-41977AD35B3D}" type="datetimeFigureOut">
              <a:rPr lang="ru-RU" smtClean="0"/>
              <a:t>04.09.2022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t>‹#›</a:t>
            </a:fld>
            <a:endParaRPr lang="ru-RU"/>
          </a:p>
        </p:txBody>
      </p:sp>
    </p:spTree>
    <p:extLst>
      <p:ext uri="{BB962C8B-B14F-4D97-AF65-F5344CB8AC3E}">
        <p14:creationId xmlns:p14="http://schemas.microsoft.com/office/powerpoint/2010/main" val="984773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B4C71EC6-210F-42DE-9C53-41977AD35B3D}" type="datetimeFigureOut">
              <a:rPr lang="ru-RU" smtClean="0"/>
              <a:t>04.09.2022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t>‹#›</a:t>
            </a:fld>
            <a:endParaRPr lang="ru-RU"/>
          </a:p>
        </p:txBody>
      </p:sp>
    </p:spTree>
    <p:extLst>
      <p:ext uri="{BB962C8B-B14F-4D97-AF65-F5344CB8AC3E}">
        <p14:creationId xmlns:p14="http://schemas.microsoft.com/office/powerpoint/2010/main" val="1480756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B4C71EC6-210F-42DE-9C53-41977AD35B3D}" type="datetimeFigureOut">
              <a:rPr lang="ru-RU" smtClean="0"/>
              <a:t>04.09.2022</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B19B0651-EE4F-4900-A07F-96A6BFA9D0F0}" type="slidenum">
              <a:rPr lang="ru-RU" smtClean="0"/>
              <a:t>‹#›</a:t>
            </a:fld>
            <a:endParaRPr lang="ru-RU"/>
          </a:p>
        </p:txBody>
      </p:sp>
    </p:spTree>
    <p:extLst>
      <p:ext uri="{BB962C8B-B14F-4D97-AF65-F5344CB8AC3E}">
        <p14:creationId xmlns:p14="http://schemas.microsoft.com/office/powerpoint/2010/main" val="1014302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B4C71EC6-210F-42DE-9C53-41977AD35B3D}" type="datetimeFigureOut">
              <a:rPr lang="ru-RU" smtClean="0"/>
              <a:t>04.09.2022</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B19B0651-EE4F-4900-A07F-96A6BFA9D0F0}" type="slidenum">
              <a:rPr lang="ru-RU" smtClean="0"/>
              <a:t>‹#›</a:t>
            </a:fld>
            <a:endParaRPr lang="ru-RU"/>
          </a:p>
        </p:txBody>
      </p:sp>
    </p:spTree>
    <p:extLst>
      <p:ext uri="{BB962C8B-B14F-4D97-AF65-F5344CB8AC3E}">
        <p14:creationId xmlns:p14="http://schemas.microsoft.com/office/powerpoint/2010/main" val="565176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B4C71EC6-210F-42DE-9C53-41977AD35B3D}" type="datetimeFigureOut">
              <a:rPr lang="ru-RU" smtClean="0"/>
              <a:t>04.09.2022</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B19B0651-EE4F-4900-A07F-96A6BFA9D0F0}" type="slidenum">
              <a:rPr lang="ru-RU" smtClean="0"/>
              <a:t>‹#›</a:t>
            </a:fld>
            <a:endParaRPr lang="ru-RU"/>
          </a:p>
        </p:txBody>
      </p:sp>
    </p:spTree>
    <p:extLst>
      <p:ext uri="{BB962C8B-B14F-4D97-AF65-F5344CB8AC3E}">
        <p14:creationId xmlns:p14="http://schemas.microsoft.com/office/powerpoint/2010/main" val="3591574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B4C71EC6-210F-42DE-9C53-41977AD35B3D}" type="datetimeFigureOut">
              <a:rPr lang="ru-RU" smtClean="0"/>
              <a:t>04.09.2022</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B19B0651-EE4F-4900-A07F-96A6BFA9D0F0}" type="slidenum">
              <a:rPr lang="ru-RU" smtClean="0"/>
              <a:t>‹#›</a:t>
            </a:fld>
            <a:endParaRPr lang="ru-RU"/>
          </a:p>
        </p:txBody>
      </p:sp>
    </p:spTree>
    <p:extLst>
      <p:ext uri="{BB962C8B-B14F-4D97-AF65-F5344CB8AC3E}">
        <p14:creationId xmlns:p14="http://schemas.microsoft.com/office/powerpoint/2010/main" val="21240997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Объект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B4C71EC6-210F-42DE-9C53-41977AD35B3D}" type="datetimeFigureOut">
              <a:rPr lang="ru-RU" smtClean="0"/>
              <a:t>04.09.2022</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B19B0651-EE4F-4900-A07F-96A6BFA9D0F0}" type="slidenum">
              <a:rPr lang="ru-RU" smtClean="0"/>
              <a:t>‹#›</a:t>
            </a:fld>
            <a:endParaRPr lang="ru-RU"/>
          </a:p>
        </p:txBody>
      </p:sp>
    </p:spTree>
    <p:extLst>
      <p:ext uri="{BB962C8B-B14F-4D97-AF65-F5344CB8AC3E}">
        <p14:creationId xmlns:p14="http://schemas.microsoft.com/office/powerpoint/2010/main" val="1108414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B4C71EC6-210F-42DE-9C53-41977AD35B3D}" type="datetimeFigureOut">
              <a:rPr lang="ru-RU" smtClean="0"/>
              <a:t>04.09.2022</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B19B0651-EE4F-4900-A07F-96A6BFA9D0F0}" type="slidenum">
              <a:rPr lang="ru-RU" smtClean="0"/>
              <a:t>‹#›</a:t>
            </a:fld>
            <a:endParaRPr lang="ru-RU"/>
          </a:p>
        </p:txBody>
      </p:sp>
    </p:spTree>
    <p:extLst>
      <p:ext uri="{BB962C8B-B14F-4D97-AF65-F5344CB8AC3E}">
        <p14:creationId xmlns:p14="http://schemas.microsoft.com/office/powerpoint/2010/main" val="2002679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C71EC6-210F-42DE-9C53-41977AD35B3D}" type="datetimeFigureOut">
              <a:rPr lang="ru-RU" smtClean="0"/>
              <a:t>04.09.2022</a:t>
            </a:fld>
            <a:endParaRPr lang="ru-RU"/>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9B0651-EE4F-4900-A07F-96A6BFA9D0F0}" type="slidenum">
              <a:rPr lang="ru-RU" smtClean="0"/>
              <a:t>‹#›</a:t>
            </a:fld>
            <a:endParaRPr lang="ru-RU"/>
          </a:p>
        </p:txBody>
      </p:sp>
    </p:spTree>
    <p:extLst>
      <p:ext uri="{BB962C8B-B14F-4D97-AF65-F5344CB8AC3E}">
        <p14:creationId xmlns:p14="http://schemas.microsoft.com/office/powerpoint/2010/main" val="196187016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jpeg"/><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47.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56.png"/><Relationship Id="rId7" Type="http://schemas.openxmlformats.org/officeDocument/2006/relationships/image" Target="../media/image60.jpeg"/><Relationship Id="rId2" Type="http://schemas.openxmlformats.org/officeDocument/2006/relationships/image" Target="../media/image55.jpe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jpeg"/><Relationship Id="rId9" Type="http://schemas.openxmlformats.org/officeDocument/2006/relationships/image" Target="../media/image62.jpeg"/></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7.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jpeg"/><Relationship Id="rId5" Type="http://schemas.openxmlformats.org/officeDocument/2006/relationships/image" Target="../media/image85.png"/><Relationship Id="rId4" Type="http://schemas.openxmlformats.org/officeDocument/2006/relationships/image" Target="../media/image84.jpe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392457" y="2420888"/>
            <a:ext cx="8458200" cy="482568"/>
          </a:xfrm>
        </p:spPr>
        <p:txBody>
          <a:bodyPr>
            <a:normAutofit fontScale="90000"/>
          </a:bodyPr>
          <a:lstStyle/>
          <a:p>
            <a:pPr algn="ctr"/>
            <a:r>
              <a:rPr lang="ru-RU" sz="2400" dirty="0" smtClean="0">
                <a:latin typeface="Times New Roman" pitchFamily="18" charset="0"/>
                <a:cs typeface="Times New Roman" pitchFamily="18" charset="0"/>
              </a:rPr>
              <a:t>Курс – «Технологии разработки и защиты баз данных»</a:t>
            </a:r>
            <a:r>
              <a:rPr lang="en-US" sz="2400" dirty="0" smtClean="0">
                <a:latin typeface="Times New Roman" pitchFamily="18" charset="0"/>
                <a:cs typeface="Times New Roman" pitchFamily="18" charset="0"/>
              </a:rPr>
              <a:t>, I </a:t>
            </a:r>
            <a:r>
              <a:rPr lang="ru-RU" sz="2400" dirty="0" smtClean="0">
                <a:latin typeface="Times New Roman" pitchFamily="18" charset="0"/>
                <a:cs typeface="Times New Roman" pitchFamily="18" charset="0"/>
              </a:rPr>
              <a:t>семестр</a:t>
            </a:r>
            <a:endParaRPr lang="ru-RU" sz="2400" dirty="0">
              <a:latin typeface="Times New Roman" pitchFamily="18" charset="0"/>
              <a:cs typeface="Times New Roman" pitchFamily="18" charset="0"/>
            </a:endParaRPr>
          </a:p>
        </p:txBody>
      </p:sp>
      <p:sp>
        <p:nvSpPr>
          <p:cNvPr id="4" name="TextBox 3"/>
          <p:cNvSpPr txBox="1"/>
          <p:nvPr/>
        </p:nvSpPr>
        <p:spPr>
          <a:xfrm>
            <a:off x="1763688" y="188640"/>
            <a:ext cx="6241452" cy="523220"/>
          </a:xfrm>
          <a:prstGeom prst="rect">
            <a:avLst/>
          </a:prstGeom>
          <a:noFill/>
        </p:spPr>
        <p:txBody>
          <a:bodyPr wrap="none" rtlCol="0">
            <a:spAutoFit/>
          </a:bodyPr>
          <a:lstStyle/>
          <a:p>
            <a:r>
              <a:rPr lang="ru-RU" sz="2800" b="1" dirty="0">
                <a:latin typeface="Times New Roman" pitchFamily="18" charset="0"/>
                <a:cs typeface="Times New Roman" pitchFamily="18" charset="0"/>
              </a:rPr>
              <a:t>Высший колледж информатики НГУ</a:t>
            </a:r>
          </a:p>
        </p:txBody>
      </p:sp>
      <p:sp>
        <p:nvSpPr>
          <p:cNvPr id="5" name="TextBox 4"/>
          <p:cNvSpPr txBox="1"/>
          <p:nvPr/>
        </p:nvSpPr>
        <p:spPr>
          <a:xfrm>
            <a:off x="333511" y="3573016"/>
            <a:ext cx="8496944" cy="830997"/>
          </a:xfrm>
          <a:prstGeom prst="rect">
            <a:avLst/>
          </a:prstGeom>
          <a:noFill/>
        </p:spPr>
        <p:txBody>
          <a:bodyPr wrap="square" rtlCol="0">
            <a:spAutoFit/>
          </a:bodyPr>
          <a:lstStyle/>
          <a:p>
            <a:pPr algn="ctr"/>
            <a:r>
              <a:rPr lang="ru-RU" sz="2400" dirty="0" smtClean="0">
                <a:latin typeface="Times New Roman" panose="02020603050405020304" pitchFamily="18" charset="0"/>
                <a:cs typeface="Times New Roman" panose="02020603050405020304" pitchFamily="18" charset="0"/>
              </a:rPr>
              <a:t>	Тема:</a:t>
            </a:r>
            <a:r>
              <a:rPr lang="en-US" sz="2400" dirty="0" smtClean="0">
                <a:latin typeface="Times New Roman" panose="02020603050405020304" pitchFamily="18" charset="0"/>
                <a:cs typeface="Times New Roman" panose="02020603050405020304" pitchFamily="18" charset="0"/>
              </a:rPr>
              <a:t> </a:t>
            </a:r>
            <a:r>
              <a:rPr lang="ru-RU" sz="2400" dirty="0">
                <a:latin typeface="Times New Roman" pitchFamily="18" charset="0"/>
                <a:cs typeface="Times New Roman" pitchFamily="18" charset="0"/>
              </a:rPr>
              <a:t>Модели жизненного цикла. Жизненный цикл программного продукта. Жизненный цикл БД</a:t>
            </a:r>
            <a:r>
              <a:rPr lang="ru-RU" sz="2400" dirty="0" smtClean="0">
                <a:latin typeface="Times New Roman" pitchFamily="18" charset="0"/>
                <a:cs typeface="Times New Roman" pitchFamily="18" charset="0"/>
              </a:rPr>
              <a:t>.</a:t>
            </a:r>
            <a:endParaRPr lang="ru-RU" sz="2400" dirty="0">
              <a:latin typeface="Times New Roman" pitchFamily="18" charset="0"/>
              <a:cs typeface="Times New Roman" pitchFamily="18" charset="0"/>
            </a:endParaRPr>
          </a:p>
        </p:txBody>
      </p:sp>
      <p:sp>
        <p:nvSpPr>
          <p:cNvPr id="6" name="TextBox 5"/>
          <p:cNvSpPr txBox="1"/>
          <p:nvPr/>
        </p:nvSpPr>
        <p:spPr>
          <a:xfrm>
            <a:off x="3707904" y="6231408"/>
            <a:ext cx="2011448" cy="369332"/>
          </a:xfrm>
          <a:prstGeom prst="rect">
            <a:avLst/>
          </a:prstGeom>
          <a:noFill/>
        </p:spPr>
        <p:txBody>
          <a:bodyPr wrap="none" rtlCol="0">
            <a:spAutoFit/>
          </a:bodyPr>
          <a:lstStyle/>
          <a:p>
            <a:r>
              <a:rPr lang="ru-RU" dirty="0" smtClean="0">
                <a:latin typeface="Times New Roman" pitchFamily="18" charset="0"/>
                <a:cs typeface="Times New Roman" pitchFamily="18" charset="0"/>
              </a:rPr>
              <a:t>Новосибирск 202</a:t>
            </a:r>
            <a:r>
              <a:rPr lang="en-US" dirty="0" smtClean="0">
                <a:latin typeface="Times New Roman" pitchFamily="18" charset="0"/>
                <a:cs typeface="Times New Roman" pitchFamily="18" charset="0"/>
              </a:rPr>
              <a:t>2</a:t>
            </a:r>
            <a:endParaRPr lang="ru-RU" dirty="0">
              <a:latin typeface="Times New Roman" pitchFamily="18" charset="0"/>
              <a:cs typeface="Times New Roman" pitchFamily="18" charset="0"/>
            </a:endParaRPr>
          </a:p>
        </p:txBody>
      </p:sp>
      <p:sp>
        <p:nvSpPr>
          <p:cNvPr id="7" name="TextBox 6"/>
          <p:cNvSpPr txBox="1"/>
          <p:nvPr/>
        </p:nvSpPr>
        <p:spPr>
          <a:xfrm>
            <a:off x="1791342" y="5679832"/>
            <a:ext cx="5879110" cy="369332"/>
          </a:xfrm>
          <a:prstGeom prst="rect">
            <a:avLst/>
          </a:prstGeom>
          <a:noFill/>
        </p:spPr>
        <p:txBody>
          <a:bodyPr wrap="none" rtlCol="0">
            <a:spAutoFit/>
          </a:bodyPr>
          <a:lstStyle/>
          <a:p>
            <a:r>
              <a:rPr lang="ru-RU" b="1" dirty="0" smtClean="0">
                <a:latin typeface="Times New Roman" pitchFamily="18" charset="0"/>
                <a:cs typeface="Times New Roman" pitchFamily="18" charset="0"/>
              </a:rPr>
              <a:t>Преподаватель – к.т.н., </a:t>
            </a:r>
            <a:r>
              <a:rPr lang="ru-RU" b="1" dirty="0" err="1" smtClean="0">
                <a:latin typeface="Times New Roman" pitchFamily="18" charset="0"/>
                <a:cs typeface="Times New Roman" pitchFamily="18" charset="0"/>
              </a:rPr>
              <a:t>Жирнов</a:t>
            </a:r>
            <a:r>
              <a:rPr lang="ru-RU" b="1" dirty="0" smtClean="0">
                <a:latin typeface="Times New Roman" pitchFamily="18" charset="0"/>
                <a:cs typeface="Times New Roman" pitchFamily="18" charset="0"/>
              </a:rPr>
              <a:t> Анатолий Алексеевич</a:t>
            </a:r>
            <a:endParaRPr lang="ru-RU" b="1" dirty="0">
              <a:latin typeface="Times New Roman" pitchFamily="18" charset="0"/>
              <a:cs typeface="Times New Roman" pitchFamily="18" charset="0"/>
            </a:endParaRPr>
          </a:p>
        </p:txBody>
      </p:sp>
      <p:pic>
        <p:nvPicPr>
          <p:cNvPr id="1027" name="Picture 3" descr="C:\Users\Админ\Desktop\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1355" y="836712"/>
            <a:ext cx="2426118" cy="772924"/>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3801962" y="3162456"/>
            <a:ext cx="1444626" cy="369332"/>
          </a:xfrm>
          <a:prstGeom prst="rect">
            <a:avLst/>
          </a:prstGeom>
        </p:spPr>
        <p:txBody>
          <a:bodyPr wrap="none">
            <a:spAutoFit/>
          </a:bodyPr>
          <a:lstStyle/>
          <a:p>
            <a:r>
              <a:rPr lang="ru-RU" b="1" dirty="0">
                <a:latin typeface="Times New Roman" pitchFamily="18" charset="0"/>
                <a:cs typeface="Times New Roman" pitchFamily="18" charset="0"/>
              </a:rPr>
              <a:t>Лекция </a:t>
            </a:r>
            <a:r>
              <a:rPr lang="ru-RU" b="1" dirty="0" smtClean="0">
                <a:latin typeface="Times New Roman" pitchFamily="18" charset="0"/>
                <a:cs typeface="Times New Roman" pitchFamily="18" charset="0"/>
              </a:rPr>
              <a:t>№3 </a:t>
            </a:r>
            <a:endParaRPr lang="ru-RU" b="1" dirty="0"/>
          </a:p>
        </p:txBody>
      </p:sp>
      <p:sp>
        <p:nvSpPr>
          <p:cNvPr id="10" name="Заголовок 1"/>
          <p:cNvSpPr txBox="1">
            <a:spLocks/>
          </p:cNvSpPr>
          <p:nvPr/>
        </p:nvSpPr>
        <p:spPr>
          <a:xfrm>
            <a:off x="372255" y="1689967"/>
            <a:ext cx="8458200" cy="48256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2400" i="1" dirty="0" smtClean="0">
                <a:latin typeface="Times New Roman" pitchFamily="18" charset="0"/>
                <a:cs typeface="Times New Roman" pitchFamily="18" charset="0"/>
              </a:rPr>
              <a:t>Кафедра информатики</a:t>
            </a:r>
            <a:endParaRPr lang="ru-RU" sz="2400" i="1" dirty="0">
              <a:latin typeface="Times New Roman" pitchFamily="18" charset="0"/>
              <a:cs typeface="Times New Roman" pitchFamily="18" charset="0"/>
            </a:endParaRPr>
          </a:p>
        </p:txBody>
      </p:sp>
    </p:spTree>
    <p:extLst>
      <p:ext uri="{BB962C8B-B14F-4D97-AF65-F5344CB8AC3E}">
        <p14:creationId xmlns:p14="http://schemas.microsoft.com/office/powerpoint/2010/main" val="10494618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44624"/>
            <a:ext cx="8779134" cy="504056"/>
          </a:xfrm>
        </p:spPr>
        <p:txBody>
          <a:bodyPr>
            <a:normAutofit fontScale="90000"/>
          </a:bodyPr>
          <a:lstStyle/>
          <a:p>
            <a:r>
              <a:rPr lang="ru-RU" sz="2800" b="1" dirty="0" smtClean="0">
                <a:latin typeface="Times New Roman" pitchFamily="18" charset="0"/>
                <a:cs typeface="Times New Roman" pitchFamily="18" charset="0"/>
              </a:rPr>
              <a:t>Правило проектирования БД и ИС. Пример.</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10</a:t>
            </a:r>
            <a:endParaRPr lang="ru-RU" dirty="0"/>
          </a:p>
        </p:txBody>
      </p:sp>
      <p:sp>
        <p:nvSpPr>
          <p:cNvPr id="6" name="Прямоугольник 5"/>
          <p:cNvSpPr/>
          <p:nvPr/>
        </p:nvSpPr>
        <p:spPr>
          <a:xfrm>
            <a:off x="323527" y="692696"/>
            <a:ext cx="8503771" cy="646331"/>
          </a:xfrm>
          <a:prstGeom prst="rect">
            <a:avLst/>
          </a:prstGeom>
        </p:spPr>
        <p:txBody>
          <a:bodyPr wrap="square">
            <a:spAutoFit/>
          </a:bodyPr>
          <a:lstStyle/>
          <a:p>
            <a:pPr algn="just"/>
            <a:r>
              <a:rPr lang="ru-RU" dirty="0" smtClean="0">
                <a:latin typeface="Times New Roman" panose="02020603050405020304" pitchFamily="18" charset="0"/>
                <a:cs typeface="Times New Roman" panose="02020603050405020304" pitchFamily="18" charset="0"/>
              </a:rPr>
              <a:t>	</a:t>
            </a:r>
            <a:r>
              <a:rPr lang="ru-RU" b="1" i="1" dirty="0" smtClean="0">
                <a:latin typeface="Times New Roman" panose="02020603050405020304" pitchFamily="18" charset="0"/>
                <a:cs typeface="Times New Roman" panose="02020603050405020304" pitchFamily="18" charset="0"/>
              </a:rPr>
              <a:t>Чем </a:t>
            </a:r>
            <a:r>
              <a:rPr lang="ru-RU" b="1" i="1" dirty="0">
                <a:latin typeface="Times New Roman" panose="02020603050405020304" pitchFamily="18" charset="0"/>
                <a:cs typeface="Times New Roman" panose="02020603050405020304" pitchFamily="18" charset="0"/>
              </a:rPr>
              <a:t>больше </a:t>
            </a:r>
            <a:r>
              <a:rPr lang="ru-RU" b="1" i="1" dirty="0" smtClean="0">
                <a:latin typeface="Times New Roman" panose="02020603050405020304" pitchFamily="18" charset="0"/>
                <a:cs typeface="Times New Roman" panose="02020603050405020304" pitchFamily="18" charset="0"/>
              </a:rPr>
              <a:t>вы изведете </a:t>
            </a:r>
            <a:r>
              <a:rPr lang="ru-RU" b="1" i="1" dirty="0">
                <a:latin typeface="Times New Roman" panose="02020603050405020304" pitchFamily="18" charset="0"/>
                <a:cs typeface="Times New Roman" panose="02020603050405020304" pitchFamily="18" charset="0"/>
              </a:rPr>
              <a:t>бумаги на первых этапах проектирования, тем потом </a:t>
            </a:r>
            <a:r>
              <a:rPr lang="ru-RU" b="1" i="1" dirty="0" smtClean="0">
                <a:latin typeface="Times New Roman" panose="02020603050405020304" pitchFamily="18" charset="0"/>
                <a:cs typeface="Times New Roman" panose="02020603050405020304" pitchFamily="18" charset="0"/>
              </a:rPr>
              <a:t>меньше придется </a:t>
            </a:r>
            <a:r>
              <a:rPr lang="ru-RU" b="1" i="1" dirty="0">
                <a:latin typeface="Times New Roman" panose="02020603050405020304" pitchFamily="18" charset="0"/>
                <a:cs typeface="Times New Roman" panose="02020603050405020304" pitchFamily="18" charset="0"/>
              </a:rPr>
              <a:t>корпеть за </a:t>
            </a:r>
            <a:r>
              <a:rPr lang="ru-RU" b="1" i="1" dirty="0" smtClean="0">
                <a:latin typeface="Times New Roman" panose="02020603050405020304" pitchFamily="18" charset="0"/>
                <a:cs typeface="Times New Roman" panose="02020603050405020304" pitchFamily="18" charset="0"/>
              </a:rPr>
              <a:t>клавиатурой!</a:t>
            </a:r>
            <a:endParaRPr lang="ru-RU" b="1" i="1" dirty="0">
              <a:latin typeface="Times New Roman" panose="02020603050405020304" pitchFamily="18" charset="0"/>
              <a:cs typeface="Times New Roman" panose="02020603050405020304" pitchFamily="18" charset="0"/>
            </a:endParaRPr>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1346155"/>
            <a:ext cx="5544616" cy="52932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7972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44624"/>
            <a:ext cx="8779134" cy="504056"/>
          </a:xfrm>
        </p:spPr>
        <p:txBody>
          <a:bodyPr>
            <a:normAutofit fontScale="90000"/>
          </a:bodyPr>
          <a:lstStyle/>
          <a:p>
            <a:r>
              <a:rPr lang="ru-RU" sz="2800" b="1" dirty="0" smtClean="0">
                <a:latin typeface="Times New Roman" pitchFamily="18" charset="0"/>
                <a:cs typeface="Times New Roman" pitchFamily="18" charset="0"/>
              </a:rPr>
              <a:t>Правило проектирования БД и ИС. Пример (продолжение)</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11</a:t>
            </a:r>
            <a:endParaRPr lang="ru-RU" dirty="0"/>
          </a:p>
        </p:txBody>
      </p:sp>
      <p:sp>
        <p:nvSpPr>
          <p:cNvPr id="6" name="Прямоугольник 5"/>
          <p:cNvSpPr/>
          <p:nvPr/>
        </p:nvSpPr>
        <p:spPr>
          <a:xfrm>
            <a:off x="683568" y="692696"/>
            <a:ext cx="7560840" cy="923330"/>
          </a:xfrm>
          <a:prstGeom prst="rect">
            <a:avLst/>
          </a:prstGeom>
        </p:spPr>
        <p:txBody>
          <a:bodyPr wrap="square">
            <a:spAutoFit/>
          </a:bodyPr>
          <a:lstStyle/>
          <a:p>
            <a:pPr algn="just"/>
            <a:r>
              <a:rPr lang="ru-RU" dirty="0" smtClean="0">
                <a:latin typeface="Times New Roman" panose="02020603050405020304" pitchFamily="18" charset="0"/>
                <a:cs typeface="Times New Roman" panose="02020603050405020304" pitchFamily="18" charset="0"/>
              </a:rPr>
              <a:t>	</a:t>
            </a:r>
            <a:r>
              <a:rPr lang="ru-RU" b="1" i="1" dirty="0" smtClean="0">
                <a:latin typeface="Times New Roman" panose="02020603050405020304" pitchFamily="18" charset="0"/>
                <a:cs typeface="Times New Roman" panose="02020603050405020304" pitchFamily="18" charset="0"/>
              </a:rPr>
              <a:t>Чем </a:t>
            </a:r>
            <a:r>
              <a:rPr lang="ru-RU" b="1" i="1" dirty="0">
                <a:latin typeface="Times New Roman" panose="02020603050405020304" pitchFamily="18" charset="0"/>
                <a:cs typeface="Times New Roman" panose="02020603050405020304" pitchFamily="18" charset="0"/>
              </a:rPr>
              <a:t>больше </a:t>
            </a:r>
            <a:r>
              <a:rPr lang="ru-RU" b="1" i="1" dirty="0" smtClean="0">
                <a:latin typeface="Times New Roman" panose="02020603050405020304" pitchFamily="18" charset="0"/>
                <a:cs typeface="Times New Roman" panose="02020603050405020304" pitchFamily="18" charset="0"/>
              </a:rPr>
              <a:t>вы изведете </a:t>
            </a:r>
            <a:r>
              <a:rPr lang="ru-RU" b="1" i="1" dirty="0">
                <a:latin typeface="Times New Roman" panose="02020603050405020304" pitchFamily="18" charset="0"/>
                <a:cs typeface="Times New Roman" panose="02020603050405020304" pitchFamily="18" charset="0"/>
              </a:rPr>
              <a:t>бумаги на первых этапах проектирования, тем потом </a:t>
            </a:r>
            <a:r>
              <a:rPr lang="ru-RU" b="1" i="1" dirty="0" smtClean="0">
                <a:latin typeface="Times New Roman" panose="02020603050405020304" pitchFamily="18" charset="0"/>
                <a:cs typeface="Times New Roman" panose="02020603050405020304" pitchFamily="18" charset="0"/>
              </a:rPr>
              <a:t>меньше придется </a:t>
            </a:r>
            <a:r>
              <a:rPr lang="ru-RU" b="1" i="1" dirty="0">
                <a:latin typeface="Times New Roman" panose="02020603050405020304" pitchFamily="18" charset="0"/>
                <a:cs typeface="Times New Roman" panose="02020603050405020304" pitchFamily="18" charset="0"/>
              </a:rPr>
              <a:t>корпеть за </a:t>
            </a:r>
            <a:r>
              <a:rPr lang="ru-RU" b="1" i="1" dirty="0" smtClean="0">
                <a:latin typeface="Times New Roman" panose="02020603050405020304" pitchFamily="18" charset="0"/>
                <a:cs typeface="Times New Roman" panose="02020603050405020304" pitchFamily="18" charset="0"/>
              </a:rPr>
              <a:t>клавиатурой!</a:t>
            </a:r>
            <a:endParaRPr lang="ru-RU" b="1" i="1" dirty="0">
              <a:latin typeface="Times New Roman" panose="02020603050405020304" pitchFamily="18" charset="0"/>
              <a:cs typeface="Times New Roman" panose="02020603050405020304" pitchFamily="18" charset="0"/>
            </a:endParaRP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 y="2314575"/>
            <a:ext cx="88582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42288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44624"/>
            <a:ext cx="8779134" cy="504056"/>
          </a:xfrm>
        </p:spPr>
        <p:txBody>
          <a:bodyPr>
            <a:normAutofit fontScale="90000"/>
          </a:bodyPr>
          <a:lstStyle/>
          <a:p>
            <a:r>
              <a:rPr lang="ru-RU" sz="2800" b="1" dirty="0">
                <a:latin typeface="Times New Roman" pitchFamily="18" charset="0"/>
                <a:cs typeface="Times New Roman" pitchFamily="18" charset="0"/>
              </a:rPr>
              <a:t>Этап планирования разработки </a:t>
            </a:r>
            <a:r>
              <a:rPr lang="ru-RU" sz="2800" b="1" dirty="0" smtClean="0">
                <a:latin typeface="Times New Roman" pitchFamily="18" charset="0"/>
                <a:cs typeface="Times New Roman" pitchFamily="18" charset="0"/>
              </a:rPr>
              <a:t>БД</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12</a:t>
            </a:r>
            <a:endParaRPr lang="ru-RU" dirty="0"/>
          </a:p>
        </p:txBody>
      </p:sp>
      <p:sp>
        <p:nvSpPr>
          <p:cNvPr id="6" name="Прямоугольник 5"/>
          <p:cNvSpPr/>
          <p:nvPr/>
        </p:nvSpPr>
        <p:spPr>
          <a:xfrm>
            <a:off x="683568" y="692696"/>
            <a:ext cx="7560840" cy="1477328"/>
          </a:xfrm>
          <a:prstGeom prst="rect">
            <a:avLst/>
          </a:prstGeom>
        </p:spPr>
        <p:txBody>
          <a:bodyPr wrap="square">
            <a:spAutoFit/>
          </a:bodyPr>
          <a:lstStyle/>
          <a:p>
            <a:pPr marL="342900" indent="-342900" algn="just">
              <a:buFont typeface="+mj-lt"/>
              <a:buAutoNum type="arabicPeriod"/>
            </a:pPr>
            <a:r>
              <a:rPr lang="ru-RU" dirty="0">
                <a:latin typeface="Times New Roman" panose="02020603050405020304" pitchFamily="18" charset="0"/>
                <a:cs typeface="Times New Roman" panose="02020603050405020304" pitchFamily="18" charset="0"/>
              </a:rPr>
              <a:t>Какой объем работы придется выполнить?</a:t>
            </a:r>
          </a:p>
          <a:p>
            <a:pPr marL="342900" indent="-342900" algn="just">
              <a:buFont typeface="+mj-lt"/>
              <a:buAutoNum type="arabicPeriod"/>
            </a:pPr>
            <a:r>
              <a:rPr lang="ru-RU" dirty="0">
                <a:latin typeface="Times New Roman" panose="02020603050405020304" pitchFamily="18" charset="0"/>
                <a:cs typeface="Times New Roman" panose="02020603050405020304" pitchFamily="18" charset="0"/>
              </a:rPr>
              <a:t>Какой состав сил и средств потребуется для выполнения </a:t>
            </a:r>
            <a:r>
              <a:rPr lang="ru-RU" dirty="0" smtClean="0">
                <a:latin typeface="Times New Roman" panose="02020603050405020304" pitchFamily="18" charset="0"/>
                <a:cs typeface="Times New Roman" panose="02020603050405020304" pitchFamily="18" charset="0"/>
              </a:rPr>
              <a:t>намеченного </a:t>
            </a:r>
            <a:r>
              <a:rPr lang="ru-RU" dirty="0">
                <a:latin typeface="Times New Roman" panose="02020603050405020304" pitchFamily="18" charset="0"/>
                <a:cs typeface="Times New Roman" panose="02020603050405020304" pitchFamily="18" charset="0"/>
              </a:rPr>
              <a:t>объема работ?</a:t>
            </a:r>
          </a:p>
          <a:p>
            <a:pPr marL="342900" indent="-342900" algn="just">
              <a:buFont typeface="+mj-lt"/>
              <a:buAutoNum type="arabicPeriod"/>
            </a:pPr>
            <a:r>
              <a:rPr lang="ru-RU" dirty="0">
                <a:latin typeface="Times New Roman" panose="02020603050405020304" pitchFamily="18" charset="0"/>
                <a:cs typeface="Times New Roman" panose="02020603050405020304" pitchFamily="18" charset="0"/>
              </a:rPr>
              <a:t>Сколько времени потребуется на разработку и реализацию </a:t>
            </a:r>
            <a:r>
              <a:rPr lang="ru-RU" dirty="0" smtClean="0">
                <a:latin typeface="Times New Roman" panose="02020603050405020304" pitchFamily="18" charset="0"/>
                <a:cs typeface="Times New Roman" panose="02020603050405020304" pitchFamily="18" charset="0"/>
              </a:rPr>
              <a:t>проекта</a:t>
            </a:r>
            <a:r>
              <a:rPr lang="ru-RU" dirty="0">
                <a:latin typeface="Times New Roman" panose="02020603050405020304" pitchFamily="18" charset="0"/>
                <a:cs typeface="Times New Roman" panose="02020603050405020304" pitchFamily="18" charset="0"/>
              </a:rPr>
              <a:t>?</a:t>
            </a:r>
          </a:p>
          <a:p>
            <a:pPr marL="342900" indent="-342900" algn="just">
              <a:buFont typeface="+mj-lt"/>
              <a:buAutoNum type="arabicPeriod"/>
            </a:pPr>
            <a:r>
              <a:rPr lang="ru-RU" dirty="0">
                <a:latin typeface="Times New Roman" panose="02020603050405020304" pitchFamily="18" charset="0"/>
                <a:cs typeface="Times New Roman" panose="02020603050405020304" pitchFamily="18" charset="0"/>
              </a:rPr>
              <a:t>Сколько будет стоить весь проект?</a:t>
            </a:r>
            <a:endParaRPr lang="ru-RU" b="1" i="1" dirty="0">
              <a:latin typeface="Times New Roman" panose="02020603050405020304" pitchFamily="18" charset="0"/>
              <a:cs typeface="Times New Roman" panose="02020603050405020304" pitchFamily="18" charset="0"/>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043" y="2348880"/>
            <a:ext cx="3096344" cy="21797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888" y="3051915"/>
            <a:ext cx="2576512" cy="3700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6"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79845" y="2083312"/>
            <a:ext cx="2505963" cy="2688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1578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116632"/>
            <a:ext cx="8779134" cy="648072"/>
          </a:xfrm>
        </p:spPr>
        <p:txBody>
          <a:bodyPr>
            <a:normAutofit fontScale="90000"/>
          </a:bodyPr>
          <a:lstStyle/>
          <a:p>
            <a:r>
              <a:rPr lang="ru-RU" sz="2800" b="1" dirty="0" smtClean="0">
                <a:latin typeface="Times New Roman" pitchFamily="18" charset="0"/>
                <a:cs typeface="Times New Roman" pitchFamily="18" charset="0"/>
              </a:rPr>
              <a:t>Что такое техническое задание (ТЗ)? Техническое задание на проект.</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13</a:t>
            </a:r>
            <a:endParaRPr lang="ru-RU" dirty="0"/>
          </a:p>
        </p:txBody>
      </p:sp>
      <p:sp>
        <p:nvSpPr>
          <p:cNvPr id="6" name="Прямоугольник 5"/>
          <p:cNvSpPr/>
          <p:nvPr/>
        </p:nvSpPr>
        <p:spPr>
          <a:xfrm>
            <a:off x="251520" y="908720"/>
            <a:ext cx="8575779" cy="2308324"/>
          </a:xfrm>
          <a:prstGeom prst="rect">
            <a:avLst/>
          </a:prstGeom>
        </p:spPr>
        <p:txBody>
          <a:bodyPr wrap="square">
            <a:spAutoFit/>
          </a:bodyPr>
          <a:lstStyle/>
          <a:p>
            <a:pPr algn="just"/>
            <a:r>
              <a:rPr lang="ru-RU" dirty="0" smtClean="0">
                <a:latin typeface="Times New Roman" panose="02020603050405020304" pitchFamily="18" charset="0"/>
                <a:cs typeface="Times New Roman" panose="02020603050405020304" pitchFamily="18" charset="0"/>
              </a:rPr>
              <a:t>	В </a:t>
            </a:r>
            <a:r>
              <a:rPr lang="ru-RU" dirty="0">
                <a:latin typeface="Times New Roman" panose="02020603050405020304" pitchFamily="18" charset="0"/>
                <a:cs typeface="Times New Roman" panose="02020603050405020304" pitchFamily="18" charset="0"/>
              </a:rPr>
              <a:t>идеале этап планирования должен закончиться оформлением юридического </a:t>
            </a:r>
            <a:r>
              <a:rPr lang="ru-RU" dirty="0" smtClean="0">
                <a:latin typeface="Times New Roman" panose="02020603050405020304" pitchFamily="18" charset="0"/>
                <a:cs typeface="Times New Roman" panose="02020603050405020304" pitchFamily="18" charset="0"/>
              </a:rPr>
              <a:t>документа, представляющего </a:t>
            </a:r>
            <a:r>
              <a:rPr lang="ru-RU" dirty="0">
                <a:latin typeface="Times New Roman" panose="02020603050405020304" pitchFamily="18" charset="0"/>
                <a:cs typeface="Times New Roman" panose="02020603050405020304" pitchFamily="18" charset="0"/>
              </a:rPr>
              <a:t>собой договор о намерениях проектировщика и </a:t>
            </a:r>
            <a:r>
              <a:rPr lang="ru-RU" dirty="0" smtClean="0">
                <a:latin typeface="Times New Roman" panose="02020603050405020304" pitchFamily="18" charset="0"/>
                <a:cs typeface="Times New Roman" panose="02020603050405020304" pitchFamily="18" charset="0"/>
              </a:rPr>
              <a:t>заказчика разработать</a:t>
            </a:r>
            <a:r>
              <a:rPr lang="ru-RU" dirty="0">
                <a:latin typeface="Times New Roman" panose="02020603050405020304" pitchFamily="18" charset="0"/>
                <a:cs typeface="Times New Roman" panose="02020603050405020304" pitchFamily="18" charset="0"/>
              </a:rPr>
              <a:t>, реализовать и ввести в эксплуатацию программный продукт</a:t>
            </a:r>
            <a:r>
              <a:rPr lang="ru-RU" dirty="0" smtClean="0">
                <a:latin typeface="Times New Roman" panose="02020603050405020304" pitchFamily="18" charset="0"/>
                <a:cs typeface="Times New Roman" panose="02020603050405020304" pitchFamily="18" charset="0"/>
              </a:rPr>
              <a:t>.</a:t>
            </a:r>
          </a:p>
          <a:p>
            <a:pPr algn="just"/>
            <a:r>
              <a:rPr lang="ru-RU" b="1" i="1" dirty="0" smtClean="0">
                <a:latin typeface="Times New Roman" panose="02020603050405020304" pitchFamily="18" charset="0"/>
                <a:cs typeface="Times New Roman" panose="02020603050405020304" pitchFamily="18" charset="0"/>
              </a:rPr>
              <a:t>	Техническое </a:t>
            </a:r>
            <a:r>
              <a:rPr lang="ru-RU" b="1" i="1" dirty="0">
                <a:latin typeface="Times New Roman" panose="02020603050405020304" pitchFamily="18" charset="0"/>
                <a:cs typeface="Times New Roman" panose="02020603050405020304" pitchFamily="18" charset="0"/>
              </a:rPr>
              <a:t>задание – </a:t>
            </a:r>
            <a:r>
              <a:rPr lang="ru-RU" dirty="0">
                <a:latin typeface="Times New Roman" panose="02020603050405020304" pitchFamily="18" charset="0"/>
                <a:cs typeface="Times New Roman" panose="02020603050405020304" pitchFamily="18" charset="0"/>
              </a:rPr>
              <a:t>это документ, в котором закреплены назначение и </a:t>
            </a:r>
            <a:r>
              <a:rPr lang="ru-RU" dirty="0" smtClean="0">
                <a:latin typeface="Times New Roman" panose="02020603050405020304" pitchFamily="18" charset="0"/>
                <a:cs typeface="Times New Roman" panose="02020603050405020304" pitchFamily="18" charset="0"/>
              </a:rPr>
              <a:t>область применения </a:t>
            </a:r>
            <a:r>
              <a:rPr lang="ru-RU" dirty="0">
                <a:latin typeface="Times New Roman" panose="02020603050405020304" pitchFamily="18" charset="0"/>
                <a:cs typeface="Times New Roman" panose="02020603050405020304" pitchFamily="18" charset="0"/>
              </a:rPr>
              <a:t>программы, технические, технико-экономические и специальные </a:t>
            </a:r>
            <a:r>
              <a:rPr lang="ru-RU" dirty="0" smtClean="0">
                <a:latin typeface="Times New Roman" panose="02020603050405020304" pitchFamily="18" charset="0"/>
                <a:cs typeface="Times New Roman" panose="02020603050405020304" pitchFamily="18" charset="0"/>
              </a:rPr>
              <a:t>требования, предъявляемые </a:t>
            </a:r>
            <a:r>
              <a:rPr lang="ru-RU" dirty="0">
                <a:latin typeface="Times New Roman" panose="02020603050405020304" pitchFamily="18" charset="0"/>
                <a:cs typeface="Times New Roman" panose="02020603050405020304" pitchFamily="18" charset="0"/>
              </a:rPr>
              <a:t>к программе, необходимые стадии и сроки </a:t>
            </a:r>
            <a:r>
              <a:rPr lang="ru-RU" dirty="0" smtClean="0">
                <a:latin typeface="Times New Roman" panose="02020603050405020304" pitchFamily="18" charset="0"/>
                <a:cs typeface="Times New Roman" panose="02020603050405020304" pitchFamily="18" charset="0"/>
              </a:rPr>
              <a:t>разработки, виды </a:t>
            </a:r>
            <a:r>
              <a:rPr lang="ru-RU" dirty="0">
                <a:latin typeface="Times New Roman" panose="02020603050405020304" pitchFamily="18" charset="0"/>
                <a:cs typeface="Times New Roman" panose="02020603050405020304" pitchFamily="18" charset="0"/>
              </a:rPr>
              <a:t>испытаний.</a:t>
            </a:r>
          </a:p>
        </p:txBody>
      </p:sp>
      <p:sp>
        <p:nvSpPr>
          <p:cNvPr id="3" name="AutoShape 2" descr="https://telenets.ru/wp-content/uploads/2020/02/b_593500e0df446.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646" y="3381795"/>
            <a:ext cx="5688633" cy="33688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AutoShape 5" descr="http://www.reuse.spb.ru/images/stories/tehzad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7" name="AutoShape 7" descr="http://www.reuse.spb.ru/images/stories/tehzad2.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820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9042" y="2949406"/>
            <a:ext cx="4242055" cy="32879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6476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116632"/>
            <a:ext cx="8779134" cy="648072"/>
          </a:xfrm>
        </p:spPr>
        <p:txBody>
          <a:bodyPr>
            <a:normAutofit fontScale="90000"/>
          </a:bodyPr>
          <a:lstStyle/>
          <a:p>
            <a:r>
              <a:rPr lang="ru-RU" sz="2800" b="1" dirty="0" smtClean="0">
                <a:latin typeface="Times New Roman" pitchFamily="18" charset="0"/>
                <a:cs typeface="Times New Roman" pitchFamily="18" charset="0"/>
              </a:rPr>
              <a:t>Что такое техническое задание (ТЗ)? Техническое задание на проект. Пример.</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14</a:t>
            </a:r>
            <a:endParaRPr lang="ru-RU"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528" y="987665"/>
            <a:ext cx="4408472" cy="53216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2480" y="868180"/>
            <a:ext cx="4654016" cy="54247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2133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116632"/>
            <a:ext cx="8779134" cy="504056"/>
          </a:xfrm>
        </p:spPr>
        <p:txBody>
          <a:bodyPr>
            <a:normAutofit fontScale="90000"/>
          </a:bodyPr>
          <a:lstStyle/>
          <a:p>
            <a:r>
              <a:rPr lang="ru-RU" sz="2800" b="1" dirty="0">
                <a:latin typeface="Times New Roman" pitchFamily="18" charset="0"/>
                <a:cs typeface="Times New Roman" pitchFamily="18" charset="0"/>
              </a:rPr>
              <a:t>Этап определения и анализа требований к </a:t>
            </a:r>
            <a:r>
              <a:rPr lang="ru-RU" sz="2800" b="1" dirty="0" smtClean="0">
                <a:latin typeface="Times New Roman" pitchFamily="18" charset="0"/>
                <a:cs typeface="Times New Roman" pitchFamily="18" charset="0"/>
              </a:rPr>
              <a:t>системе</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15</a:t>
            </a:r>
            <a:endParaRPr lang="ru-RU" dirty="0"/>
          </a:p>
        </p:txBody>
      </p:sp>
      <p:sp>
        <p:nvSpPr>
          <p:cNvPr id="6" name="Прямоугольник 5"/>
          <p:cNvSpPr/>
          <p:nvPr/>
        </p:nvSpPr>
        <p:spPr>
          <a:xfrm>
            <a:off x="251520" y="836712"/>
            <a:ext cx="8575779" cy="2585323"/>
          </a:xfrm>
          <a:prstGeom prst="rect">
            <a:avLst/>
          </a:prstGeom>
        </p:spPr>
        <p:txBody>
          <a:bodyPr wrap="square">
            <a:spAutoFit/>
          </a:bodyPr>
          <a:lstStyle/>
          <a:p>
            <a:pPr algn="just"/>
            <a:r>
              <a:rPr lang="ru-RU" dirty="0">
                <a:latin typeface="Times New Roman" panose="02020603050405020304" pitchFamily="18" charset="0"/>
                <a:cs typeface="Times New Roman" panose="02020603050405020304" pitchFamily="18" charset="0"/>
              </a:rPr>
              <a:t>	Этап определения и анализа требований к системе – едва ли не </a:t>
            </a:r>
            <a:r>
              <a:rPr lang="ru-RU" dirty="0" smtClean="0">
                <a:latin typeface="Times New Roman" panose="02020603050405020304" pitchFamily="18" charset="0"/>
                <a:cs typeface="Times New Roman" panose="02020603050405020304" pitchFamily="18" charset="0"/>
              </a:rPr>
              <a:t>самый </a:t>
            </a:r>
            <a:r>
              <a:rPr lang="ru-RU" dirty="0">
                <a:latin typeface="Times New Roman" panose="02020603050405020304" pitchFamily="18" charset="0"/>
                <a:cs typeface="Times New Roman" panose="02020603050405020304" pitchFamily="18" charset="0"/>
              </a:rPr>
              <a:t>значимый во всем жизненном цикле БД. На этом этапе </a:t>
            </a:r>
            <a:r>
              <a:rPr lang="ru-RU" dirty="0" smtClean="0">
                <a:latin typeface="Times New Roman" panose="02020603050405020304" pitchFamily="18" charset="0"/>
                <a:cs typeface="Times New Roman" panose="02020603050405020304" pitchFamily="18" charset="0"/>
              </a:rPr>
              <a:t>должна быть </a:t>
            </a:r>
            <a:r>
              <a:rPr lang="ru-RU" dirty="0">
                <a:latin typeface="Times New Roman" panose="02020603050405020304" pitchFamily="18" charset="0"/>
                <a:cs typeface="Times New Roman" panose="02020603050405020304" pitchFamily="18" charset="0"/>
              </a:rPr>
              <a:t>собрана вся информация, необходимая для проектирования </a:t>
            </a:r>
            <a:r>
              <a:rPr lang="ru-RU" dirty="0" smtClean="0">
                <a:latin typeface="Times New Roman" panose="02020603050405020304" pitchFamily="18" charset="0"/>
                <a:cs typeface="Times New Roman" panose="02020603050405020304" pitchFamily="18" charset="0"/>
              </a:rPr>
              <a:t>БД. Это </a:t>
            </a:r>
            <a:r>
              <a:rPr lang="ru-RU" dirty="0">
                <a:latin typeface="Times New Roman" panose="02020603050405020304" pitchFamily="18" charset="0"/>
                <a:cs typeface="Times New Roman" panose="02020603050405020304" pitchFamily="18" charset="0"/>
              </a:rPr>
              <a:t>очень важно, поэтому повторюсь: в результате выполнения </a:t>
            </a:r>
            <a:r>
              <a:rPr lang="ru-RU" dirty="0" smtClean="0">
                <a:latin typeface="Times New Roman" panose="02020603050405020304" pitchFamily="18" charset="0"/>
                <a:cs typeface="Times New Roman" panose="02020603050405020304" pitchFamily="18" charset="0"/>
              </a:rPr>
              <a:t>этапа в </a:t>
            </a:r>
            <a:r>
              <a:rPr lang="ru-RU" dirty="0">
                <a:latin typeface="Times New Roman" panose="02020603050405020304" pitchFamily="18" charset="0"/>
                <a:cs typeface="Times New Roman" panose="02020603050405020304" pitchFamily="18" charset="0"/>
              </a:rPr>
              <a:t>распоряжении проектировщика БД должна оказаться вся </a:t>
            </a:r>
            <a:r>
              <a:rPr lang="ru-RU" dirty="0" smtClean="0">
                <a:latin typeface="Times New Roman" panose="02020603050405020304" pitchFamily="18" charset="0"/>
                <a:cs typeface="Times New Roman" panose="02020603050405020304" pitchFamily="18" charset="0"/>
              </a:rPr>
              <a:t>информация </a:t>
            </a:r>
            <a:r>
              <a:rPr lang="ru-RU" dirty="0">
                <a:latin typeface="Times New Roman" panose="02020603050405020304" pitchFamily="18" charset="0"/>
                <a:cs typeface="Times New Roman" panose="02020603050405020304" pitchFamily="18" charset="0"/>
              </a:rPr>
              <a:t>о компании и протекающих в ней бизнес-процессах. Если у вас </a:t>
            </a:r>
            <a:r>
              <a:rPr lang="ru-RU" dirty="0" smtClean="0">
                <a:latin typeface="Times New Roman" panose="02020603050405020304" pitchFamily="18" charset="0"/>
                <a:cs typeface="Times New Roman" panose="02020603050405020304" pitchFamily="18" charset="0"/>
              </a:rPr>
              <a:t>это не </a:t>
            </a:r>
            <a:r>
              <a:rPr lang="ru-RU" dirty="0">
                <a:latin typeface="Times New Roman" panose="02020603050405020304" pitchFamily="18" charset="0"/>
                <a:cs typeface="Times New Roman" panose="02020603050405020304" pitchFamily="18" charset="0"/>
              </a:rPr>
              <a:t>получится, то расплачиваться за некорректно отработанный </a:t>
            </a:r>
            <a:r>
              <a:rPr lang="ru-RU" dirty="0" smtClean="0">
                <a:latin typeface="Times New Roman" panose="02020603050405020304" pitchFamily="18" charset="0"/>
                <a:cs typeface="Times New Roman" panose="02020603050405020304" pitchFamily="18" charset="0"/>
              </a:rPr>
              <a:t>этап придется </a:t>
            </a:r>
            <a:r>
              <a:rPr lang="ru-RU" dirty="0">
                <a:latin typeface="Times New Roman" panose="02020603050405020304" pitchFamily="18" charset="0"/>
                <a:cs typeface="Times New Roman" panose="02020603050405020304" pitchFamily="18" charset="0"/>
              </a:rPr>
              <a:t>до конца жизненного цикла проекта. Форма расплаты самая разнообразная – от бесконечных мелких переделок до полного </a:t>
            </a:r>
            <a:r>
              <a:rPr lang="ru-RU" dirty="0" smtClean="0">
                <a:latin typeface="Times New Roman" panose="02020603050405020304" pitchFamily="18" charset="0"/>
                <a:cs typeface="Times New Roman" panose="02020603050405020304" pitchFamily="18" charset="0"/>
              </a:rPr>
              <a:t>свертывания </a:t>
            </a:r>
            <a:r>
              <a:rPr lang="ru-RU" dirty="0">
                <a:latin typeface="Times New Roman" panose="02020603050405020304" pitchFamily="18" charset="0"/>
                <a:cs typeface="Times New Roman" panose="02020603050405020304" pitchFamily="18" charset="0"/>
              </a:rPr>
              <a:t>работ.</a:t>
            </a:r>
            <a:endParaRPr lang="ru-RU" b="1" i="1" dirty="0">
              <a:latin typeface="Times New Roman" panose="02020603050405020304" pitchFamily="18" charset="0"/>
              <a:cs typeface="Times New Roman" panose="02020603050405020304" pitchFamily="18" charset="0"/>
            </a:endParaRPr>
          </a:p>
        </p:txBody>
      </p:sp>
      <p:pic>
        <p:nvPicPr>
          <p:cNvPr id="9218" name="Picture 2" descr="https://img2.freepng.ru/20180422/lce/kisspng-question-mark-smiley-emoticon-clip-art-color-question-mark-5adc6100381e63.206932261524392192229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3301019"/>
            <a:ext cx="5040560" cy="3360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8583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116632"/>
            <a:ext cx="8779134" cy="720080"/>
          </a:xfrm>
        </p:spPr>
        <p:txBody>
          <a:bodyPr>
            <a:normAutofit fontScale="90000"/>
          </a:bodyPr>
          <a:lstStyle/>
          <a:p>
            <a:r>
              <a:rPr lang="ru-RU" sz="2800" b="1" dirty="0">
                <a:latin typeface="Times New Roman" pitchFamily="18" charset="0"/>
                <a:cs typeface="Times New Roman" pitchFamily="18" charset="0"/>
              </a:rPr>
              <a:t>Этап определения и анализа требований к </a:t>
            </a:r>
            <a:r>
              <a:rPr lang="ru-RU" sz="2800" b="1" dirty="0" smtClean="0">
                <a:latin typeface="Times New Roman" pitchFamily="18" charset="0"/>
                <a:cs typeface="Times New Roman" pitchFamily="18" charset="0"/>
              </a:rPr>
              <a:t>системе Вопросы.</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16</a:t>
            </a:r>
            <a:endParaRPr lang="ru-RU" dirty="0"/>
          </a:p>
        </p:txBody>
      </p:sp>
      <p:sp>
        <p:nvSpPr>
          <p:cNvPr id="6" name="Прямоугольник 5"/>
          <p:cNvSpPr/>
          <p:nvPr/>
        </p:nvSpPr>
        <p:spPr>
          <a:xfrm>
            <a:off x="179513" y="692696"/>
            <a:ext cx="8826332" cy="2862322"/>
          </a:xfrm>
          <a:prstGeom prst="rect">
            <a:avLst/>
          </a:prstGeom>
        </p:spPr>
        <p:txBody>
          <a:bodyPr wrap="square">
            <a:spAutoFit/>
          </a:bodyPr>
          <a:lstStyle/>
          <a:p>
            <a:pPr marL="342900" indent="-342900" algn="just">
              <a:buFont typeface="+mj-lt"/>
              <a:buAutoNum type="arabicPeriod"/>
            </a:pPr>
            <a:r>
              <a:rPr lang="ru-RU" dirty="0" smtClean="0">
                <a:latin typeface="Times New Roman" panose="02020603050405020304" pitchFamily="18" charset="0"/>
                <a:cs typeface="Times New Roman" panose="02020603050405020304" pitchFamily="18" charset="0"/>
              </a:rPr>
              <a:t>Какие датчики;</a:t>
            </a:r>
          </a:p>
          <a:p>
            <a:pPr marL="342900" indent="-342900" algn="just">
              <a:buFont typeface="+mj-lt"/>
              <a:buAutoNum type="arabicPeriod"/>
            </a:pPr>
            <a:r>
              <a:rPr lang="ru-RU" dirty="0" smtClean="0">
                <a:latin typeface="Times New Roman" panose="02020603050405020304" pitchFamily="18" charset="0"/>
                <a:cs typeface="Times New Roman" panose="02020603050405020304" pitchFamily="18" charset="0"/>
              </a:rPr>
              <a:t>Сколько штук;</a:t>
            </a:r>
          </a:p>
          <a:p>
            <a:pPr marL="342900" indent="-342900" algn="just">
              <a:buFont typeface="+mj-lt"/>
              <a:buAutoNum type="arabicPeriod"/>
            </a:pPr>
            <a:r>
              <a:rPr lang="ru-RU" dirty="0" smtClean="0">
                <a:latin typeface="Times New Roman" panose="02020603050405020304" pitchFamily="18" charset="0"/>
                <a:cs typeface="Times New Roman" panose="02020603050405020304" pitchFamily="18" charset="0"/>
              </a:rPr>
              <a:t>Какого типа каждый;</a:t>
            </a:r>
          </a:p>
          <a:p>
            <a:pPr marL="342900" indent="-342900" algn="just">
              <a:buFont typeface="+mj-lt"/>
              <a:buAutoNum type="arabicPeriod"/>
            </a:pPr>
            <a:r>
              <a:rPr lang="ru-RU" dirty="0" smtClean="0">
                <a:latin typeface="Times New Roman" panose="02020603050405020304" pitchFamily="18" charset="0"/>
                <a:cs typeface="Times New Roman" panose="02020603050405020304" pitchFamily="18" charset="0"/>
              </a:rPr>
              <a:t>Какие данные высылает каждый датчик;</a:t>
            </a:r>
          </a:p>
          <a:p>
            <a:pPr marL="342900" indent="-342900" algn="just">
              <a:buFont typeface="+mj-lt"/>
              <a:buAutoNum type="arabicPeriod"/>
            </a:pPr>
            <a:r>
              <a:rPr lang="ru-RU" dirty="0" smtClean="0">
                <a:latin typeface="Times New Roman" panose="02020603050405020304" pitchFamily="18" charset="0"/>
                <a:cs typeface="Times New Roman" panose="02020603050405020304" pitchFamily="18" charset="0"/>
              </a:rPr>
              <a:t>Какой интерфейс между датчиками (проводной и/или беспроводной);</a:t>
            </a:r>
          </a:p>
          <a:p>
            <a:pPr marL="342900" indent="-342900" algn="just">
              <a:buFont typeface="+mj-lt"/>
              <a:buAutoNum type="arabicPeriod"/>
            </a:pPr>
            <a:r>
              <a:rPr lang="ru-RU" dirty="0" smtClean="0">
                <a:latin typeface="Times New Roman" panose="02020603050405020304" pitchFamily="18" charset="0"/>
                <a:cs typeface="Times New Roman" panose="02020603050405020304" pitchFamily="18" charset="0"/>
              </a:rPr>
              <a:t>Какая дальность действия у проводного и беспроводного интерфейса должна быть;</a:t>
            </a:r>
          </a:p>
          <a:p>
            <a:pPr marL="342900" indent="-342900" algn="just">
              <a:buFont typeface="+mj-lt"/>
              <a:buAutoNum type="arabicPeriod"/>
            </a:pPr>
            <a:r>
              <a:rPr lang="ru-RU" dirty="0" smtClean="0">
                <a:latin typeface="Times New Roman" panose="02020603050405020304" pitchFamily="18" charset="0"/>
                <a:cs typeface="Times New Roman" panose="02020603050405020304" pitchFamily="18" charset="0"/>
              </a:rPr>
              <a:t>Какие данные должны выводиться пользователю (графики, файлы)</a:t>
            </a:r>
          </a:p>
          <a:p>
            <a:pPr marL="342900" indent="-342900" algn="just">
              <a:buFont typeface="+mj-lt"/>
              <a:buAutoNum type="arabicPeriod"/>
            </a:pPr>
            <a:r>
              <a:rPr lang="ru-RU" dirty="0" smtClean="0">
                <a:latin typeface="Times New Roman" panose="02020603050405020304" pitchFamily="18" charset="0"/>
                <a:cs typeface="Times New Roman" panose="02020603050405020304" pitchFamily="18" charset="0"/>
              </a:rPr>
              <a:t>Выводить значения всех показателей и средние;</a:t>
            </a:r>
          </a:p>
          <a:p>
            <a:pPr marL="342900" indent="-342900" algn="just">
              <a:buFont typeface="+mj-lt"/>
              <a:buAutoNum type="arabicPeriod"/>
            </a:pPr>
            <a:r>
              <a:rPr lang="ru-RU" dirty="0" smtClean="0">
                <a:latin typeface="Times New Roman" panose="02020603050405020304" pitchFamily="18" charset="0"/>
                <a:cs typeface="Times New Roman" panose="02020603050405020304" pitchFamily="18" charset="0"/>
              </a:rPr>
              <a:t>Сколько должно быть время автономной работы</a:t>
            </a:r>
          </a:p>
          <a:p>
            <a:pPr marL="342900" indent="-342900" algn="just">
              <a:buFont typeface="+mj-lt"/>
              <a:buAutoNum type="arabicPeriod"/>
            </a:pPr>
            <a:r>
              <a:rPr lang="ru-RU" dirty="0" smtClean="0">
                <a:latin typeface="Times New Roman" panose="02020603050405020304" pitchFamily="18" charset="0"/>
                <a:cs typeface="Times New Roman" panose="02020603050405020304" pitchFamily="18" charset="0"/>
              </a:rPr>
              <a:t>И </a:t>
            </a:r>
            <a:r>
              <a:rPr lang="ru-RU" dirty="0" err="1" smtClean="0">
                <a:latin typeface="Times New Roman" panose="02020603050405020304" pitchFamily="18" charset="0"/>
                <a:cs typeface="Times New Roman" panose="02020603050405020304" pitchFamily="18" charset="0"/>
              </a:rPr>
              <a:t>т.д</a:t>
            </a:r>
            <a:r>
              <a:rPr lang="ru-RU" dirty="0" smtClean="0">
                <a:latin typeface="Times New Roman" panose="02020603050405020304" pitchFamily="18" charset="0"/>
                <a:cs typeface="Times New Roman" panose="02020603050405020304" pitchFamily="18" charset="0"/>
              </a:rPr>
              <a:t>……….</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2747" y="3313258"/>
            <a:ext cx="3943523" cy="33561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350387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116632"/>
            <a:ext cx="8779134" cy="720080"/>
          </a:xfrm>
        </p:spPr>
        <p:txBody>
          <a:bodyPr>
            <a:normAutofit fontScale="90000"/>
          </a:bodyPr>
          <a:lstStyle/>
          <a:p>
            <a:r>
              <a:rPr lang="ru-RU" sz="2800" b="1" dirty="0">
                <a:latin typeface="Times New Roman" pitchFamily="18" charset="0"/>
                <a:cs typeface="Times New Roman" pitchFamily="18" charset="0"/>
              </a:rPr>
              <a:t>Этап определения и анализа требований к </a:t>
            </a:r>
            <a:r>
              <a:rPr lang="ru-RU" sz="2800" b="1" dirty="0" smtClean="0">
                <a:latin typeface="Times New Roman" pitchFamily="18" charset="0"/>
                <a:cs typeface="Times New Roman" pitchFamily="18" charset="0"/>
              </a:rPr>
              <a:t>системе Вопросы.</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17</a:t>
            </a:r>
            <a:endParaRPr lang="ru-RU" dirty="0"/>
          </a:p>
        </p:txBody>
      </p:sp>
      <p:sp>
        <p:nvSpPr>
          <p:cNvPr id="6" name="Прямоугольник 5"/>
          <p:cNvSpPr/>
          <p:nvPr/>
        </p:nvSpPr>
        <p:spPr>
          <a:xfrm>
            <a:off x="395535" y="980728"/>
            <a:ext cx="8431763" cy="3139321"/>
          </a:xfrm>
          <a:prstGeom prst="rect">
            <a:avLst/>
          </a:prstGeom>
        </p:spPr>
        <p:txBody>
          <a:bodyPr wrap="square">
            <a:spAutoFit/>
          </a:bodyPr>
          <a:lstStyle/>
          <a:p>
            <a:pPr algn="just"/>
            <a:r>
              <a:rPr lang="ru-RU" dirty="0" smtClean="0">
                <a:latin typeface="Times New Roman" panose="02020603050405020304" pitchFamily="18" charset="0"/>
                <a:cs typeface="Times New Roman" panose="02020603050405020304" pitchFamily="18" charset="0"/>
              </a:rPr>
              <a:t>	Переходим </a:t>
            </a:r>
            <a:r>
              <a:rPr lang="ru-RU" dirty="0">
                <a:latin typeface="Times New Roman" panose="02020603050405020304" pitchFamily="18" charset="0"/>
                <a:cs typeface="Times New Roman" panose="02020603050405020304" pitchFamily="18" charset="0"/>
              </a:rPr>
              <a:t>к формированию списка вопросов, ответы на </a:t>
            </a:r>
            <a:r>
              <a:rPr lang="ru-RU" dirty="0" smtClean="0">
                <a:latin typeface="Times New Roman" panose="02020603050405020304" pitchFamily="18" charset="0"/>
                <a:cs typeface="Times New Roman" panose="02020603050405020304" pitchFamily="18" charset="0"/>
              </a:rPr>
              <a:t>которые надо </a:t>
            </a:r>
            <a:r>
              <a:rPr lang="ru-RU" dirty="0">
                <a:latin typeface="Times New Roman" panose="02020603050405020304" pitchFamily="18" charset="0"/>
                <a:cs typeface="Times New Roman" panose="02020603050405020304" pitchFamily="18" charset="0"/>
              </a:rPr>
              <a:t>получить на </a:t>
            </a:r>
            <a:r>
              <a:rPr lang="ru-RU" b="1" i="1" dirty="0">
                <a:latin typeface="Times New Roman" panose="02020603050405020304" pitchFamily="18" charset="0"/>
                <a:cs typeface="Times New Roman" panose="02020603050405020304" pitchFamily="18" charset="0"/>
              </a:rPr>
              <a:t>втором этапе жизненного цикла</a:t>
            </a:r>
            <a:r>
              <a:rPr lang="ru-RU" dirty="0">
                <a:latin typeface="Times New Roman" panose="02020603050405020304" pitchFamily="18" charset="0"/>
                <a:cs typeface="Times New Roman" panose="02020603050405020304" pitchFamily="18" charset="0"/>
              </a:rPr>
              <a:t>. Вне зависимости </a:t>
            </a:r>
            <a:r>
              <a:rPr lang="ru-RU" dirty="0" smtClean="0">
                <a:latin typeface="Times New Roman" panose="02020603050405020304" pitchFamily="18" charset="0"/>
                <a:cs typeface="Times New Roman" panose="02020603050405020304" pitchFamily="18" charset="0"/>
              </a:rPr>
              <a:t>от масштабов </a:t>
            </a:r>
            <a:r>
              <a:rPr lang="ru-RU" dirty="0">
                <a:latin typeface="Times New Roman" panose="02020603050405020304" pitchFamily="18" charset="0"/>
                <a:cs typeface="Times New Roman" panose="02020603050405020304" pitchFamily="18" charset="0"/>
              </a:rPr>
              <a:t>нашей БД (быть может, вы автоматизируете билетную </a:t>
            </a:r>
            <a:r>
              <a:rPr lang="ru-RU" dirty="0" smtClean="0">
                <a:latin typeface="Times New Roman" panose="02020603050405020304" pitchFamily="18" charset="0"/>
                <a:cs typeface="Times New Roman" panose="02020603050405020304" pitchFamily="18" charset="0"/>
              </a:rPr>
              <a:t>кассу провинциального </a:t>
            </a:r>
            <a:r>
              <a:rPr lang="ru-RU" dirty="0">
                <a:latin typeface="Times New Roman" panose="02020603050405020304" pitchFamily="18" charset="0"/>
                <a:cs typeface="Times New Roman" panose="02020603050405020304" pitchFamily="18" charset="0"/>
              </a:rPr>
              <a:t>кинотеатра, а может, вам в руки попалась </a:t>
            </a:r>
            <a:r>
              <a:rPr lang="ru-RU" dirty="0" smtClean="0">
                <a:latin typeface="Times New Roman" panose="02020603050405020304" pitchFamily="18" charset="0"/>
                <a:cs typeface="Times New Roman" panose="02020603050405020304" pitchFamily="18" charset="0"/>
              </a:rPr>
              <a:t>трансконтинентальная </a:t>
            </a:r>
            <a:r>
              <a:rPr lang="ru-RU" dirty="0">
                <a:latin typeface="Times New Roman" panose="02020603050405020304" pitchFamily="18" charset="0"/>
                <a:cs typeface="Times New Roman" panose="02020603050405020304" pitchFamily="18" charset="0"/>
              </a:rPr>
              <a:t>торговая сеть) было бы здорово сразу получить </a:t>
            </a:r>
            <a:r>
              <a:rPr lang="ru-RU" dirty="0" smtClean="0">
                <a:latin typeface="Times New Roman" panose="02020603050405020304" pitchFamily="18" charset="0"/>
                <a:cs typeface="Times New Roman" panose="02020603050405020304" pitchFamily="18" charset="0"/>
              </a:rPr>
              <a:t>следующую </a:t>
            </a:r>
            <a:r>
              <a:rPr lang="ru-RU" dirty="0">
                <a:latin typeface="Times New Roman" panose="02020603050405020304" pitchFamily="18" charset="0"/>
                <a:cs typeface="Times New Roman" panose="02020603050405020304" pitchFamily="18" charset="0"/>
              </a:rPr>
              <a:t>информацию:</a:t>
            </a:r>
          </a:p>
          <a:p>
            <a:pPr marL="342900" indent="-342900" algn="just">
              <a:buFont typeface="+mj-lt"/>
              <a:buAutoNum type="arabicPeriod"/>
            </a:pPr>
            <a:r>
              <a:rPr lang="ru-RU" dirty="0" smtClean="0">
                <a:latin typeface="Times New Roman" panose="02020603050405020304" pitchFamily="18" charset="0"/>
                <a:cs typeface="Times New Roman" panose="02020603050405020304" pitchFamily="18" charset="0"/>
              </a:rPr>
              <a:t>цели </a:t>
            </a:r>
            <a:r>
              <a:rPr lang="ru-RU" dirty="0">
                <a:latin typeface="Times New Roman" panose="02020603050405020304" pitchFamily="18" charset="0"/>
                <a:cs typeface="Times New Roman" panose="02020603050405020304" pitchFamily="18" charset="0"/>
              </a:rPr>
              <a:t>и задачи компании;</a:t>
            </a:r>
          </a:p>
          <a:p>
            <a:pPr marL="342900" indent="-342900" algn="just">
              <a:buFont typeface="+mj-lt"/>
              <a:buAutoNum type="arabicPeriod"/>
            </a:pPr>
            <a:r>
              <a:rPr lang="ru-RU" dirty="0" smtClean="0">
                <a:latin typeface="Times New Roman" panose="02020603050405020304" pitchFamily="18" charset="0"/>
                <a:cs typeface="Times New Roman" panose="02020603050405020304" pitchFamily="18" charset="0"/>
              </a:rPr>
              <a:t>организационно-штатная </a:t>
            </a:r>
            <a:r>
              <a:rPr lang="ru-RU" dirty="0">
                <a:latin typeface="Times New Roman" panose="02020603050405020304" pitchFamily="18" charset="0"/>
                <a:cs typeface="Times New Roman" panose="02020603050405020304" pitchFamily="18" charset="0"/>
              </a:rPr>
              <a:t>структура компании;</a:t>
            </a:r>
          </a:p>
          <a:p>
            <a:pPr marL="342900" indent="-342900" algn="just">
              <a:buFont typeface="+mj-lt"/>
              <a:buAutoNum type="arabicPeriod"/>
            </a:pPr>
            <a:r>
              <a:rPr lang="ru-RU" dirty="0" smtClean="0">
                <a:latin typeface="Times New Roman" panose="02020603050405020304" pitchFamily="18" charset="0"/>
                <a:cs typeface="Times New Roman" panose="02020603050405020304" pitchFamily="18" charset="0"/>
              </a:rPr>
              <a:t>модель </a:t>
            </a:r>
            <a:r>
              <a:rPr lang="ru-RU" dirty="0">
                <a:latin typeface="Times New Roman" panose="02020603050405020304" pitchFamily="18" charset="0"/>
                <a:cs typeface="Times New Roman" panose="02020603050405020304" pitchFamily="18" charset="0"/>
              </a:rPr>
              <a:t>бизнес-процесса компании</a:t>
            </a:r>
            <a:r>
              <a:rPr lang="ru-RU" dirty="0" smtClean="0">
                <a:latin typeface="Times New Roman" panose="02020603050405020304" pitchFamily="18" charset="0"/>
                <a:cs typeface="Times New Roman" panose="02020603050405020304" pitchFamily="18" charset="0"/>
              </a:rPr>
              <a:t>.</a:t>
            </a:r>
          </a:p>
          <a:p>
            <a:pPr marL="342900" indent="-342900" algn="just">
              <a:buFont typeface="+mj-lt"/>
              <a:buAutoNum type="arabicPeriod"/>
            </a:pPr>
            <a:r>
              <a:rPr lang="ru-RU" dirty="0" smtClean="0">
                <a:latin typeface="Times New Roman" panose="02020603050405020304" pitchFamily="18" charset="0"/>
                <a:cs typeface="Times New Roman" panose="02020603050405020304" pitchFamily="18" charset="0"/>
              </a:rPr>
              <a:t>выделение </a:t>
            </a:r>
            <a:r>
              <a:rPr lang="ru-RU" dirty="0">
                <a:latin typeface="Times New Roman" panose="02020603050405020304" pitchFamily="18" charset="0"/>
                <a:cs typeface="Times New Roman" panose="02020603050405020304" pitchFamily="18" charset="0"/>
              </a:rPr>
              <a:t>границ и возможностей проекта;</a:t>
            </a:r>
          </a:p>
          <a:p>
            <a:pPr marL="342900" indent="-342900" algn="just">
              <a:buFont typeface="+mj-lt"/>
              <a:buAutoNum type="arabicPeriod"/>
            </a:pPr>
            <a:r>
              <a:rPr lang="ru-RU" dirty="0" smtClean="0">
                <a:latin typeface="Times New Roman" panose="02020603050405020304" pitchFamily="18" charset="0"/>
                <a:cs typeface="Times New Roman" panose="02020603050405020304" pitchFamily="18" charset="0"/>
              </a:rPr>
              <a:t>анализ </a:t>
            </a:r>
            <a:r>
              <a:rPr lang="ru-RU" dirty="0">
                <a:latin typeface="Times New Roman" panose="02020603050405020304" pitchFamily="18" charset="0"/>
                <a:cs typeface="Times New Roman" panose="02020603050405020304" pitchFamily="18" charset="0"/>
              </a:rPr>
              <a:t>смежных бизнес-процессов с целью выявления </a:t>
            </a:r>
            <a:r>
              <a:rPr lang="ru-RU" dirty="0" smtClean="0">
                <a:latin typeface="Times New Roman" panose="02020603050405020304" pitchFamily="18" charset="0"/>
                <a:cs typeface="Times New Roman" panose="02020603050405020304" pitchFamily="18" charset="0"/>
              </a:rPr>
              <a:t>перспектив </a:t>
            </a:r>
            <a:r>
              <a:rPr lang="ru-RU" dirty="0">
                <a:latin typeface="Times New Roman" panose="02020603050405020304" pitchFamily="18" charset="0"/>
                <a:cs typeface="Times New Roman" panose="02020603050405020304" pitchFamily="18" charset="0"/>
              </a:rPr>
              <a:t>дальнейшего совершенствования БД.</a:t>
            </a:r>
            <a:endParaRPr lang="ru-RU" dirty="0" smtClean="0">
              <a:latin typeface="Times New Roman" panose="02020603050405020304" pitchFamily="18" charset="0"/>
              <a:cs typeface="Times New Roman" panose="02020603050405020304" pitchFamily="18" charset="0"/>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1416" y="4045335"/>
            <a:ext cx="3489002" cy="26764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descr="https://catherineasquithgallery.com/uploads/posts/2021-02/1613675397_52-p-fon-dlya-prezentatsii-tsel-6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576" y="4222483"/>
            <a:ext cx="3384376" cy="2499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3854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116632"/>
            <a:ext cx="8779134" cy="1080120"/>
          </a:xfrm>
        </p:spPr>
        <p:txBody>
          <a:bodyPr>
            <a:normAutofit fontScale="90000"/>
          </a:bodyPr>
          <a:lstStyle/>
          <a:p>
            <a:r>
              <a:rPr lang="ru-RU" sz="2800" b="1" dirty="0">
                <a:latin typeface="Times New Roman" pitchFamily="18" charset="0"/>
                <a:cs typeface="Times New Roman" pitchFamily="18" charset="0"/>
              </a:rPr>
              <a:t>Этап определения и анализа требований к </a:t>
            </a:r>
            <a:r>
              <a:rPr lang="ru-RU" sz="2800" b="1" dirty="0" smtClean="0">
                <a:latin typeface="Times New Roman" pitchFamily="18" charset="0"/>
                <a:cs typeface="Times New Roman" pitchFamily="18" charset="0"/>
              </a:rPr>
              <a:t>системе</a:t>
            </a:r>
            <a:r>
              <a:rPr lang="ru-RU" sz="2800" b="1" dirty="0">
                <a:latin typeface="Times New Roman" pitchFamily="18" charset="0"/>
                <a:cs typeface="Times New Roman" pitchFamily="18" charset="0"/>
              </a:rPr>
              <a:t>. </a:t>
            </a:r>
            <a:r>
              <a:rPr lang="ru-RU" sz="2800" b="1" dirty="0" smtClean="0">
                <a:latin typeface="Times New Roman" pitchFamily="18" charset="0"/>
                <a:cs typeface="Times New Roman" pitchFamily="18" charset="0"/>
              </a:rPr>
              <a:t>Цели </a:t>
            </a:r>
            <a:r>
              <a:rPr lang="ru-RU" sz="2800" b="1" dirty="0">
                <a:latin typeface="Times New Roman" pitchFamily="18" charset="0"/>
                <a:cs typeface="Times New Roman" pitchFamily="18" charset="0"/>
              </a:rPr>
              <a:t>и задачи </a:t>
            </a:r>
            <a:r>
              <a:rPr lang="ru-RU" sz="2800" b="1" dirty="0" smtClean="0">
                <a:latin typeface="Times New Roman" pitchFamily="18" charset="0"/>
                <a:cs typeface="Times New Roman" pitchFamily="18" charset="0"/>
              </a:rPr>
              <a:t>компании</a:t>
            </a:r>
            <a:r>
              <a:rPr lang="ru-RU" sz="2800" b="1" dirty="0">
                <a:latin typeface="Times New Roman" pitchFamily="18" charset="0"/>
                <a:cs typeface="Times New Roman" pitchFamily="18" charset="0"/>
              </a:rPr>
              <a:t>. </a:t>
            </a:r>
            <a:r>
              <a:rPr lang="ru-RU" sz="2800" b="1" dirty="0" smtClean="0">
                <a:latin typeface="Times New Roman" pitchFamily="18" charset="0"/>
                <a:cs typeface="Times New Roman" pitchFamily="18" charset="0"/>
              </a:rPr>
              <a:t>Организационно-штатная </a:t>
            </a:r>
            <a:r>
              <a:rPr lang="ru-RU" sz="2800" b="1" dirty="0">
                <a:latin typeface="Times New Roman" pitchFamily="18" charset="0"/>
                <a:cs typeface="Times New Roman" pitchFamily="18" charset="0"/>
              </a:rPr>
              <a:t>структура компании</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18</a:t>
            </a:r>
            <a:endParaRPr lang="ru-RU" dirty="0"/>
          </a:p>
        </p:txBody>
      </p:sp>
      <p:sp>
        <p:nvSpPr>
          <p:cNvPr id="6" name="Прямоугольник 5"/>
          <p:cNvSpPr/>
          <p:nvPr/>
        </p:nvSpPr>
        <p:spPr>
          <a:xfrm>
            <a:off x="301501" y="1128971"/>
            <a:ext cx="8693926" cy="3693319"/>
          </a:xfrm>
          <a:prstGeom prst="rect">
            <a:avLst/>
          </a:prstGeom>
        </p:spPr>
        <p:txBody>
          <a:bodyPr wrap="square">
            <a:spAutoFit/>
          </a:bodyPr>
          <a:lstStyle/>
          <a:p>
            <a:pPr algn="just"/>
            <a:r>
              <a:rPr lang="ru-RU" b="1" i="1" dirty="0" smtClean="0">
                <a:latin typeface="Times New Roman" panose="02020603050405020304" pitchFamily="18" charset="0"/>
                <a:cs typeface="Times New Roman" panose="02020603050405020304" pitchFamily="18" charset="0"/>
              </a:rPr>
              <a:t>1 п.</a:t>
            </a:r>
            <a:r>
              <a:rPr lang="ru-RU" dirty="0" smtClean="0">
                <a:latin typeface="Times New Roman" panose="02020603050405020304" pitchFamily="18" charset="0"/>
                <a:cs typeface="Times New Roman" panose="02020603050405020304" pitchFamily="18" charset="0"/>
              </a:rPr>
              <a:t> Цели </a:t>
            </a:r>
            <a:r>
              <a:rPr lang="ru-RU" dirty="0">
                <a:latin typeface="Times New Roman" panose="02020603050405020304" pitchFamily="18" charset="0"/>
                <a:cs typeface="Times New Roman" panose="02020603050405020304" pitchFamily="18" charset="0"/>
              </a:rPr>
              <a:t>и задачи компании необходимы </a:t>
            </a:r>
            <a:r>
              <a:rPr lang="ru-RU" dirty="0" smtClean="0">
                <a:latin typeface="Times New Roman" panose="02020603050405020304" pitchFamily="18" charset="0"/>
                <a:cs typeface="Times New Roman" panose="02020603050405020304" pitchFamily="18" charset="0"/>
              </a:rPr>
              <a:t>для формирования </a:t>
            </a:r>
            <a:r>
              <a:rPr lang="ru-RU" dirty="0">
                <a:latin typeface="Times New Roman" panose="02020603050405020304" pitchFamily="18" charset="0"/>
                <a:cs typeface="Times New Roman" panose="02020603050405020304" pitchFamily="18" charset="0"/>
              </a:rPr>
              <a:t>нашего понимания направления ее основной </a:t>
            </a:r>
            <a:r>
              <a:rPr lang="ru-RU" dirty="0" smtClean="0">
                <a:latin typeface="Times New Roman" panose="02020603050405020304" pitchFamily="18" charset="0"/>
                <a:cs typeface="Times New Roman" panose="02020603050405020304" pitchFamily="18" charset="0"/>
              </a:rPr>
              <a:t>деятельности</a:t>
            </a:r>
            <a:r>
              <a:rPr lang="ru-RU" dirty="0">
                <a:latin typeface="Times New Roman" panose="02020603050405020304" pitchFamily="18" charset="0"/>
                <a:cs typeface="Times New Roman" panose="02020603050405020304" pitchFamily="18" charset="0"/>
              </a:rPr>
              <a:t>. Зная целевую функцию, можно, пусть даже пока на </a:t>
            </a:r>
            <a:r>
              <a:rPr lang="ru-RU" dirty="0" smtClean="0">
                <a:latin typeface="Times New Roman" panose="02020603050405020304" pitchFamily="18" charset="0"/>
                <a:cs typeface="Times New Roman" panose="02020603050405020304" pitchFamily="18" charset="0"/>
              </a:rPr>
              <a:t>упрощенном уровне</a:t>
            </a:r>
            <a:r>
              <a:rPr lang="ru-RU" dirty="0">
                <a:latin typeface="Times New Roman" panose="02020603050405020304" pitchFamily="18" charset="0"/>
                <a:cs typeface="Times New Roman" panose="02020603050405020304" pitchFamily="18" charset="0"/>
              </a:rPr>
              <a:t>, предсказать, что именно захочет получить от будущей БД </a:t>
            </a:r>
            <a:r>
              <a:rPr lang="ru-RU" dirty="0" smtClean="0">
                <a:latin typeface="Times New Roman" panose="02020603050405020304" pitchFamily="18" charset="0"/>
                <a:cs typeface="Times New Roman" panose="02020603050405020304" pitchFamily="18" charset="0"/>
              </a:rPr>
              <a:t>заказчик.</a:t>
            </a:r>
          </a:p>
          <a:p>
            <a:pPr algn="just"/>
            <a:r>
              <a:rPr lang="ru-RU" b="1" i="1" dirty="0">
                <a:latin typeface="Times New Roman" panose="02020603050405020304" pitchFamily="18" charset="0"/>
                <a:cs typeface="Times New Roman" panose="02020603050405020304" pitchFamily="18" charset="0"/>
              </a:rPr>
              <a:t>2 п.</a:t>
            </a:r>
            <a:r>
              <a:rPr lang="ru-RU" dirty="0">
                <a:latin typeface="Times New Roman" panose="02020603050405020304" pitchFamily="18" charset="0"/>
                <a:cs typeface="Times New Roman" panose="02020603050405020304" pitchFamily="18" charset="0"/>
              </a:rPr>
              <a:t> Знания </a:t>
            </a:r>
            <a:r>
              <a:rPr lang="ru-RU" dirty="0" smtClean="0">
                <a:latin typeface="Times New Roman" panose="02020603050405020304" pitchFamily="18" charset="0"/>
                <a:cs typeface="Times New Roman" panose="02020603050405020304" pitchFamily="18" charset="0"/>
              </a:rPr>
              <a:t>организационной структуры </a:t>
            </a:r>
            <a:r>
              <a:rPr lang="ru-RU" dirty="0">
                <a:latin typeface="Times New Roman" panose="02020603050405020304" pitchFamily="18" charset="0"/>
                <a:cs typeface="Times New Roman" panose="02020603050405020304" pitchFamily="18" charset="0"/>
              </a:rPr>
              <a:t>предприятия просто необходимы при определении </a:t>
            </a:r>
            <a:r>
              <a:rPr lang="ru-RU" dirty="0" smtClean="0">
                <a:latin typeface="Times New Roman" panose="02020603050405020304" pitchFamily="18" charset="0"/>
                <a:cs typeface="Times New Roman" panose="02020603050405020304" pitchFamily="18" charset="0"/>
              </a:rPr>
              <a:t>информационных </a:t>
            </a:r>
            <a:r>
              <a:rPr lang="ru-RU" dirty="0">
                <a:latin typeface="Times New Roman" panose="02020603050405020304" pitchFamily="18" charset="0"/>
                <a:cs typeface="Times New Roman" panose="02020603050405020304" pitchFamily="18" charset="0"/>
              </a:rPr>
              <a:t>потоков внутри компании. Кому-то нужны отчеты, </a:t>
            </a:r>
            <a:r>
              <a:rPr lang="ru-RU" dirty="0" smtClean="0">
                <a:latin typeface="Times New Roman" panose="02020603050405020304" pitchFamily="18" charset="0"/>
                <a:cs typeface="Times New Roman" panose="02020603050405020304" pitchFamily="18" charset="0"/>
              </a:rPr>
              <a:t>кому-то аналитика</a:t>
            </a:r>
            <a:r>
              <a:rPr lang="ru-RU" dirty="0">
                <a:latin typeface="Times New Roman" panose="02020603050405020304" pitchFamily="18" charset="0"/>
                <a:cs typeface="Times New Roman" panose="02020603050405020304" pitchFamily="18" charset="0"/>
              </a:rPr>
              <a:t>, кто-то хочет владеть всеми данными, кому-то </a:t>
            </a:r>
            <a:r>
              <a:rPr lang="ru-RU" dirty="0" smtClean="0">
                <a:latin typeface="Times New Roman" panose="02020603050405020304" pitchFamily="18" charset="0"/>
                <a:cs typeface="Times New Roman" panose="02020603050405020304" pitchFamily="18" charset="0"/>
              </a:rPr>
              <a:t>достаточно знать </a:t>
            </a:r>
            <a:r>
              <a:rPr lang="ru-RU" dirty="0">
                <a:latin typeface="Times New Roman" panose="02020603050405020304" pitchFamily="18" charset="0"/>
                <a:cs typeface="Times New Roman" panose="02020603050405020304" pitchFamily="18" charset="0"/>
              </a:rPr>
              <a:t>лишь детали. Более того, если компания не может похвастаться грамотно спроектированной компьютерной сетью, то рассматривайте построение (модернизацию) сети как одну из частных задач </a:t>
            </a:r>
            <a:r>
              <a:rPr lang="ru-RU" dirty="0" smtClean="0">
                <a:latin typeface="Times New Roman" panose="02020603050405020304" pitchFamily="18" charset="0"/>
                <a:cs typeface="Times New Roman" panose="02020603050405020304" pitchFamily="18" charset="0"/>
              </a:rPr>
              <a:t>проекта БД</a:t>
            </a:r>
            <a:r>
              <a:rPr lang="ru-RU" dirty="0">
                <a:latin typeface="Times New Roman" panose="02020603050405020304" pitchFamily="18" charset="0"/>
                <a:cs typeface="Times New Roman" panose="02020603050405020304" pitchFamily="18" charset="0"/>
              </a:rPr>
              <a:t>. Тогда вам придется доказать руководству, что размещение </a:t>
            </a:r>
            <a:r>
              <a:rPr lang="ru-RU" dirty="0" smtClean="0">
                <a:latin typeface="Times New Roman" panose="02020603050405020304" pitchFamily="18" charset="0"/>
                <a:cs typeface="Times New Roman" panose="02020603050405020304" pitchFamily="18" charset="0"/>
              </a:rPr>
              <a:t>хостов, коммутаторов</a:t>
            </a:r>
            <a:r>
              <a:rPr lang="ru-RU" dirty="0">
                <a:latin typeface="Times New Roman" panose="02020603050405020304" pitchFamily="18" charset="0"/>
                <a:cs typeface="Times New Roman" panose="02020603050405020304" pitchFamily="18" charset="0"/>
              </a:rPr>
              <a:t>, маршрутизаторов и прочего оборудования </a:t>
            </a:r>
            <a:r>
              <a:rPr lang="ru-RU" dirty="0" smtClean="0">
                <a:latin typeface="Times New Roman" panose="02020603050405020304" pitchFamily="18" charset="0"/>
                <a:cs typeface="Times New Roman" panose="02020603050405020304" pitchFamily="18" charset="0"/>
              </a:rPr>
              <a:t>увязывается с </a:t>
            </a:r>
            <a:r>
              <a:rPr lang="ru-RU" dirty="0">
                <a:latin typeface="Times New Roman" panose="02020603050405020304" pitchFamily="18" charset="0"/>
                <a:cs typeface="Times New Roman" panose="02020603050405020304" pitchFamily="18" charset="0"/>
              </a:rPr>
              <a:t>географическим расположением объектов компании и с ее </a:t>
            </a:r>
            <a:r>
              <a:rPr lang="ru-RU" dirty="0" smtClean="0">
                <a:latin typeface="Times New Roman" panose="02020603050405020304" pitchFamily="18" charset="0"/>
                <a:cs typeface="Times New Roman" panose="02020603050405020304" pitchFamily="18" charset="0"/>
              </a:rPr>
              <a:t>логическими </a:t>
            </a:r>
            <a:r>
              <a:rPr lang="ru-RU" dirty="0">
                <a:latin typeface="Times New Roman" panose="02020603050405020304" pitchFamily="18" charset="0"/>
                <a:cs typeface="Times New Roman" panose="02020603050405020304" pitchFamily="18" charset="0"/>
              </a:rPr>
              <a:t>информационными потоками.</a:t>
            </a:r>
            <a:endParaRPr lang="ru-RU" dirty="0" smtClean="0">
              <a:latin typeface="Times New Roman" panose="02020603050405020304" pitchFamily="18" charset="0"/>
              <a:cs typeface="Times New Roman" panose="02020603050405020304" pitchFamily="18" charset="0"/>
            </a:endParaRPr>
          </a:p>
        </p:txBody>
      </p:sp>
      <p:pic>
        <p:nvPicPr>
          <p:cNvPr id="11266" name="Picture 2" descr="https://e7.pngegg.com/pngimages/585/571/png-clipart-molecule-caffeine-chemistry-chemical-structure-chemical-bond-molecule-miscellaneous-blu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1" y="4813933"/>
            <a:ext cx="2304256" cy="197141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https://upload.wikimedia.org/wikipedia/commons/c/c8/Alpha_po_lattic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4048" y="4783514"/>
            <a:ext cx="2448272" cy="2006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96311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116632"/>
            <a:ext cx="8779134" cy="720080"/>
          </a:xfrm>
        </p:spPr>
        <p:txBody>
          <a:bodyPr>
            <a:normAutofit fontScale="90000"/>
          </a:bodyPr>
          <a:lstStyle/>
          <a:p>
            <a:r>
              <a:rPr lang="ru-RU" sz="2800" b="1" dirty="0">
                <a:latin typeface="Times New Roman" pitchFamily="18" charset="0"/>
                <a:cs typeface="Times New Roman" pitchFamily="18" charset="0"/>
              </a:rPr>
              <a:t>Этап определения и анализа требований к </a:t>
            </a:r>
            <a:r>
              <a:rPr lang="ru-RU" sz="2800" b="1" dirty="0">
                <a:latin typeface="Times New Roman" pitchFamily="18" charset="0"/>
                <a:cs typeface="Times New Roman" pitchFamily="18" charset="0"/>
              </a:rPr>
              <a:t>системе. </a:t>
            </a:r>
            <a:r>
              <a:rPr lang="ru-RU" sz="2800" b="1" dirty="0" smtClean="0">
                <a:latin typeface="Times New Roman" pitchFamily="18" charset="0"/>
                <a:cs typeface="Times New Roman" pitchFamily="18" charset="0"/>
              </a:rPr>
              <a:t>Модель </a:t>
            </a:r>
            <a:r>
              <a:rPr lang="ru-RU" sz="2800" b="1" dirty="0">
                <a:latin typeface="Times New Roman" pitchFamily="18" charset="0"/>
                <a:cs typeface="Times New Roman" pitchFamily="18" charset="0"/>
              </a:rPr>
              <a:t>бизнес-процесса компании</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19</a:t>
            </a:r>
            <a:endParaRPr lang="ru-RU" dirty="0"/>
          </a:p>
        </p:txBody>
      </p:sp>
      <p:sp>
        <p:nvSpPr>
          <p:cNvPr id="6" name="Прямоугольник 5"/>
          <p:cNvSpPr/>
          <p:nvPr/>
        </p:nvSpPr>
        <p:spPr>
          <a:xfrm>
            <a:off x="395535" y="980728"/>
            <a:ext cx="8431763" cy="4524315"/>
          </a:xfrm>
          <a:prstGeom prst="rect">
            <a:avLst/>
          </a:prstGeom>
        </p:spPr>
        <p:txBody>
          <a:bodyPr wrap="square">
            <a:spAutoFit/>
          </a:bodyPr>
          <a:lstStyle/>
          <a:p>
            <a:pPr algn="just"/>
            <a:r>
              <a:rPr lang="ru-RU" b="1" i="1" dirty="0" smtClean="0">
                <a:latin typeface="Times New Roman" panose="02020603050405020304" pitchFamily="18" charset="0"/>
                <a:cs typeface="Times New Roman" panose="02020603050405020304" pitchFamily="18" charset="0"/>
              </a:rPr>
              <a:t>3 п.</a:t>
            </a:r>
            <a:r>
              <a:rPr lang="ru-RU" dirty="0">
                <a:latin typeface="Times New Roman" panose="02020603050405020304" pitchFamily="18" charset="0"/>
                <a:cs typeface="Times New Roman" panose="02020603050405020304" pitchFamily="18" charset="0"/>
              </a:rPr>
              <a:t> Третий пункт списка самый сложный во всем этапе определения </a:t>
            </a:r>
            <a:r>
              <a:rPr lang="ru-RU" dirty="0" smtClean="0">
                <a:latin typeface="Times New Roman" panose="02020603050405020304" pitchFamily="18" charset="0"/>
                <a:cs typeface="Times New Roman" panose="02020603050405020304" pitchFamily="18" charset="0"/>
              </a:rPr>
              <a:t>и анализа </a:t>
            </a:r>
            <a:r>
              <a:rPr lang="ru-RU" dirty="0">
                <a:latin typeface="Times New Roman" panose="02020603050405020304" pitchFamily="18" charset="0"/>
                <a:cs typeface="Times New Roman" panose="02020603050405020304" pitchFamily="18" charset="0"/>
              </a:rPr>
              <a:t>требований. Все, о чем мы говорили до сего момента, </a:t>
            </a:r>
            <a:r>
              <a:rPr lang="ru-RU" dirty="0" smtClean="0">
                <a:latin typeface="Times New Roman" panose="02020603050405020304" pitchFamily="18" charset="0"/>
                <a:cs typeface="Times New Roman" panose="02020603050405020304" pitchFamily="18" charset="0"/>
              </a:rPr>
              <a:t>вполне укладывается </a:t>
            </a:r>
            <a:r>
              <a:rPr lang="ru-RU" dirty="0">
                <a:latin typeface="Times New Roman" panose="02020603050405020304" pitchFamily="18" charset="0"/>
                <a:cs typeface="Times New Roman" panose="02020603050405020304" pitchFamily="18" charset="0"/>
              </a:rPr>
              <a:t>в модель знаний специалиста по информационным </a:t>
            </a:r>
            <a:r>
              <a:rPr lang="ru-RU" dirty="0" smtClean="0">
                <a:latin typeface="Times New Roman" panose="02020603050405020304" pitchFamily="18" charset="0"/>
                <a:cs typeface="Times New Roman" panose="02020603050405020304" pitchFamily="18" charset="0"/>
              </a:rPr>
              <a:t>технологиям. </a:t>
            </a:r>
            <a:r>
              <a:rPr lang="ru-RU" dirty="0">
                <a:latin typeface="Times New Roman" panose="02020603050405020304" pitchFamily="18" charset="0"/>
                <a:cs typeface="Times New Roman" panose="02020603050405020304" pitchFamily="18" charset="0"/>
              </a:rPr>
              <a:t>Здесь задействованы или родные для программиста </a:t>
            </a:r>
            <a:r>
              <a:rPr lang="ru-RU" dirty="0" smtClean="0">
                <a:latin typeface="Times New Roman" panose="02020603050405020304" pitchFamily="18" charset="0"/>
                <a:cs typeface="Times New Roman" panose="02020603050405020304" pitchFamily="18" charset="0"/>
              </a:rPr>
              <a:t>специальные </a:t>
            </a:r>
            <a:r>
              <a:rPr lang="ru-RU" dirty="0">
                <a:latin typeface="Times New Roman" panose="02020603050405020304" pitchFamily="18" charset="0"/>
                <a:cs typeface="Times New Roman" panose="02020603050405020304" pitchFamily="18" charset="0"/>
              </a:rPr>
              <a:t>знания, или понятные каждому общедоступные сведения. Но </a:t>
            </a:r>
            <a:r>
              <a:rPr lang="ru-RU" dirty="0" smtClean="0">
                <a:latin typeface="Times New Roman" panose="02020603050405020304" pitchFamily="18" charset="0"/>
                <a:cs typeface="Times New Roman" panose="02020603050405020304" pitchFamily="18" charset="0"/>
              </a:rPr>
              <a:t>моделирование </a:t>
            </a:r>
            <a:r>
              <a:rPr lang="ru-RU" dirty="0">
                <a:latin typeface="Times New Roman" panose="02020603050405020304" pitchFamily="18" charset="0"/>
                <a:cs typeface="Times New Roman" panose="02020603050405020304" pitchFamily="18" charset="0"/>
              </a:rPr>
              <a:t>бизнес-процесса предприятия даже для </a:t>
            </a:r>
            <a:r>
              <a:rPr lang="ru-RU" dirty="0" smtClean="0">
                <a:latin typeface="Times New Roman" panose="02020603050405020304" pitchFamily="18" charset="0"/>
                <a:cs typeface="Times New Roman" panose="02020603050405020304" pitchFamily="18" charset="0"/>
              </a:rPr>
              <a:t>суперспециалиста по </a:t>
            </a:r>
            <a:r>
              <a:rPr lang="ru-RU" dirty="0">
                <a:latin typeface="Times New Roman" panose="02020603050405020304" pitchFamily="18" charset="0"/>
                <a:cs typeface="Times New Roman" panose="02020603050405020304" pitchFamily="18" charset="0"/>
              </a:rPr>
              <a:t>IT – это действительно проблема. Причина тому – слабые знания </a:t>
            </a:r>
            <a:r>
              <a:rPr lang="ru-RU" dirty="0" smtClean="0">
                <a:latin typeface="Times New Roman" panose="02020603050405020304" pitchFamily="18" charset="0"/>
                <a:cs typeface="Times New Roman" panose="02020603050405020304" pitchFamily="18" charset="0"/>
              </a:rPr>
              <a:t>в той </a:t>
            </a:r>
            <a:r>
              <a:rPr lang="ru-RU" dirty="0">
                <a:latin typeface="Times New Roman" panose="02020603050405020304" pitchFamily="18" charset="0"/>
                <a:cs typeface="Times New Roman" panose="02020603050405020304" pitchFamily="18" charset="0"/>
              </a:rPr>
              <a:t>предметной области, для обслуживания которой </a:t>
            </a:r>
            <a:r>
              <a:rPr lang="ru-RU" dirty="0" smtClean="0">
                <a:latin typeface="Times New Roman" panose="02020603050405020304" pitchFamily="18" charset="0"/>
                <a:cs typeface="Times New Roman" panose="02020603050405020304" pitchFamily="18" charset="0"/>
              </a:rPr>
              <a:t>предназначена будущая </a:t>
            </a:r>
            <a:r>
              <a:rPr lang="ru-RU" dirty="0">
                <a:latin typeface="Times New Roman" panose="02020603050405020304" pitchFamily="18" charset="0"/>
                <a:cs typeface="Times New Roman" panose="02020603050405020304" pitchFamily="18" charset="0"/>
              </a:rPr>
              <a:t>БД. Недостаток знаний – это объективная реальность, и с </a:t>
            </a:r>
            <a:r>
              <a:rPr lang="ru-RU" dirty="0" smtClean="0">
                <a:latin typeface="Times New Roman" panose="02020603050405020304" pitchFamily="18" charset="0"/>
                <a:cs typeface="Times New Roman" panose="02020603050405020304" pitchFamily="18" charset="0"/>
              </a:rPr>
              <a:t>ней ничего </a:t>
            </a:r>
            <a:r>
              <a:rPr lang="ru-RU" dirty="0">
                <a:latin typeface="Times New Roman" panose="02020603050405020304" pitchFamily="18" charset="0"/>
                <a:cs typeface="Times New Roman" panose="02020603050405020304" pitchFamily="18" charset="0"/>
              </a:rPr>
              <a:t>не поделаешь. Вы можете быть превосходным программистом </a:t>
            </a:r>
            <a:r>
              <a:rPr lang="ru-RU" dirty="0" smtClean="0">
                <a:latin typeface="Times New Roman" panose="02020603050405020304" pitchFamily="18" charset="0"/>
                <a:cs typeface="Times New Roman" panose="02020603050405020304" pitchFamily="18" charset="0"/>
              </a:rPr>
              <a:t>и высекать </a:t>
            </a:r>
            <a:r>
              <a:rPr lang="ru-RU" dirty="0">
                <a:latin typeface="Times New Roman" panose="02020603050405020304" pitchFamily="18" charset="0"/>
                <a:cs typeface="Times New Roman" panose="02020603050405020304" pitchFamily="18" charset="0"/>
              </a:rPr>
              <a:t>искры из клавиш компьютера ночи напролет, но как только </a:t>
            </a:r>
            <a:r>
              <a:rPr lang="ru-RU" dirty="0" smtClean="0">
                <a:latin typeface="Times New Roman" panose="02020603050405020304" pitchFamily="18" charset="0"/>
                <a:cs typeface="Times New Roman" panose="02020603050405020304" pitchFamily="18" charset="0"/>
              </a:rPr>
              <a:t>вы столкнетесь </a:t>
            </a:r>
            <a:r>
              <a:rPr lang="ru-RU" dirty="0">
                <a:latin typeface="Times New Roman" panose="02020603050405020304" pitchFamily="18" charset="0"/>
                <a:cs typeface="Times New Roman" panose="02020603050405020304" pitchFamily="18" charset="0"/>
              </a:rPr>
              <a:t>с задачей автоматизации реального производства, </a:t>
            </a:r>
            <a:r>
              <a:rPr lang="ru-RU" dirty="0" smtClean="0">
                <a:latin typeface="Times New Roman" panose="02020603050405020304" pitchFamily="18" charset="0"/>
                <a:cs typeface="Times New Roman" panose="02020603050405020304" pitchFamily="18" charset="0"/>
              </a:rPr>
              <a:t>торгового </a:t>
            </a:r>
            <a:r>
              <a:rPr lang="ru-RU" dirty="0">
                <a:latin typeface="Times New Roman" panose="02020603050405020304" pitchFamily="18" charset="0"/>
                <a:cs typeface="Times New Roman" panose="02020603050405020304" pitchFamily="18" charset="0"/>
              </a:rPr>
              <a:t>предприятия, медицинского учреждения или пожарного депо, </a:t>
            </a:r>
            <a:r>
              <a:rPr lang="ru-RU" dirty="0" smtClean="0">
                <a:latin typeface="Times New Roman" panose="02020603050405020304" pitchFamily="18" charset="0"/>
                <a:cs typeface="Times New Roman" panose="02020603050405020304" pitchFamily="18" charset="0"/>
              </a:rPr>
              <a:t>не стоит </a:t>
            </a:r>
            <a:r>
              <a:rPr lang="ru-RU" dirty="0">
                <a:latin typeface="Times New Roman" panose="02020603050405020304" pitchFamily="18" charset="0"/>
                <a:cs typeface="Times New Roman" panose="02020603050405020304" pitchFamily="18" charset="0"/>
              </a:rPr>
              <a:t>завышать свою самооценку. Чем быстрее придет понимание, </a:t>
            </a:r>
            <a:r>
              <a:rPr lang="ru-RU" dirty="0" smtClean="0">
                <a:latin typeface="Times New Roman" panose="02020603050405020304" pitchFamily="18" charset="0"/>
                <a:cs typeface="Times New Roman" panose="02020603050405020304" pitchFamily="18" charset="0"/>
              </a:rPr>
              <a:t>что ваши </a:t>
            </a:r>
            <a:r>
              <a:rPr lang="ru-RU" dirty="0">
                <a:latin typeface="Times New Roman" panose="02020603050405020304" pitchFamily="18" charset="0"/>
                <a:cs typeface="Times New Roman" panose="02020603050405020304" pitchFamily="18" charset="0"/>
              </a:rPr>
              <a:t>знания в этой области стремятся к нулю, тем будет лучше для </a:t>
            </a:r>
            <a:r>
              <a:rPr lang="ru-RU" dirty="0" smtClean="0">
                <a:latin typeface="Times New Roman" panose="02020603050405020304" pitchFamily="18" charset="0"/>
                <a:cs typeface="Times New Roman" panose="02020603050405020304" pitchFamily="18" charset="0"/>
              </a:rPr>
              <a:t>вас! Если </a:t>
            </a:r>
            <a:r>
              <a:rPr lang="ru-RU" dirty="0">
                <a:latin typeface="Times New Roman" panose="02020603050405020304" pitchFamily="18" charset="0"/>
                <a:cs typeface="Times New Roman" panose="02020603050405020304" pitchFamily="18" charset="0"/>
              </a:rPr>
              <a:t>вам так не кажется, то, пожалуйста, перечитайте этот абзац </a:t>
            </a:r>
            <a:r>
              <a:rPr lang="ru-RU" dirty="0" smtClean="0">
                <a:latin typeface="Times New Roman" panose="02020603050405020304" pitchFamily="18" charset="0"/>
                <a:cs typeface="Times New Roman" panose="02020603050405020304" pitchFamily="18" charset="0"/>
              </a:rPr>
              <a:t>заново. Ведь </a:t>
            </a:r>
            <a:r>
              <a:rPr lang="ru-RU" dirty="0">
                <a:latin typeface="Times New Roman" panose="02020603050405020304" pitchFamily="18" charset="0"/>
                <a:cs typeface="Times New Roman" panose="02020603050405020304" pitchFamily="18" charset="0"/>
              </a:rPr>
              <a:t>излишняя самонадеянность погубила уже немало проектов</a:t>
            </a:r>
            <a:r>
              <a:rPr lang="ru-RU" dirty="0" smtClean="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002255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44624"/>
            <a:ext cx="8779134" cy="504056"/>
          </a:xfrm>
        </p:spPr>
        <p:txBody>
          <a:bodyPr>
            <a:normAutofit fontScale="90000"/>
          </a:bodyPr>
          <a:lstStyle/>
          <a:p>
            <a:r>
              <a:rPr lang="ru-RU" sz="2800" b="1" dirty="0">
                <a:latin typeface="Times New Roman" pitchFamily="18" charset="0"/>
                <a:cs typeface="Times New Roman" pitchFamily="18" charset="0"/>
              </a:rPr>
              <a:t>Технология разработки </a:t>
            </a:r>
            <a:r>
              <a:rPr lang="ru-RU" sz="2800" b="1" dirty="0" smtClean="0">
                <a:latin typeface="Times New Roman" pitchFamily="18" charset="0"/>
                <a:cs typeface="Times New Roman" pitchFamily="18" charset="0"/>
              </a:rPr>
              <a:t>БД</a:t>
            </a:r>
            <a:endParaRPr lang="ru-RU" sz="2800" b="1" dirty="0"/>
          </a:p>
        </p:txBody>
      </p:sp>
      <p:sp>
        <p:nvSpPr>
          <p:cNvPr id="4" name="TextBox 3"/>
          <p:cNvSpPr txBox="1"/>
          <p:nvPr/>
        </p:nvSpPr>
        <p:spPr>
          <a:xfrm>
            <a:off x="8676456" y="6381328"/>
            <a:ext cx="301686" cy="369332"/>
          </a:xfrm>
          <a:prstGeom prst="rect">
            <a:avLst/>
          </a:prstGeom>
          <a:noFill/>
        </p:spPr>
        <p:txBody>
          <a:bodyPr wrap="none" rtlCol="0">
            <a:spAutoFit/>
          </a:bodyPr>
          <a:lstStyle/>
          <a:p>
            <a:r>
              <a:rPr lang="ru-RU" dirty="0" smtClean="0"/>
              <a:t>2</a:t>
            </a:r>
            <a:endParaRPr lang="ru-RU" dirty="0"/>
          </a:p>
        </p:txBody>
      </p:sp>
      <p:sp>
        <p:nvSpPr>
          <p:cNvPr id="3" name="Прямоугольник 2"/>
          <p:cNvSpPr/>
          <p:nvPr/>
        </p:nvSpPr>
        <p:spPr>
          <a:xfrm>
            <a:off x="251519" y="548680"/>
            <a:ext cx="8575779" cy="3139321"/>
          </a:xfrm>
          <a:prstGeom prst="rect">
            <a:avLst/>
          </a:prstGeom>
        </p:spPr>
        <p:txBody>
          <a:bodyPr wrap="square">
            <a:spAutoFit/>
          </a:bodyPr>
          <a:lstStyle/>
          <a:p>
            <a:pPr algn="just"/>
            <a:r>
              <a:rPr lang="ru-RU" dirty="0" smtClean="0">
                <a:latin typeface="Times New Roman" panose="02020603050405020304" pitchFamily="18" charset="0"/>
                <a:cs typeface="Times New Roman" panose="02020603050405020304" pitchFamily="18" charset="0"/>
              </a:rPr>
              <a:t>	</a:t>
            </a:r>
            <a:r>
              <a:rPr lang="ru-RU" b="1" i="1" dirty="0" smtClean="0">
                <a:latin typeface="Times New Roman" panose="02020603050405020304" pitchFamily="18" charset="0"/>
                <a:cs typeface="Times New Roman" panose="02020603050405020304" pitchFamily="18" charset="0"/>
              </a:rPr>
              <a:t>Технология </a:t>
            </a:r>
            <a:r>
              <a:rPr lang="ru-RU" b="1" i="1" dirty="0">
                <a:latin typeface="Times New Roman" panose="02020603050405020304" pitchFamily="18" charset="0"/>
                <a:cs typeface="Times New Roman" panose="02020603050405020304" pitchFamily="18" charset="0"/>
              </a:rPr>
              <a:t>программирования </a:t>
            </a:r>
            <a:r>
              <a:rPr lang="ru-RU" dirty="0">
                <a:latin typeface="Times New Roman" panose="02020603050405020304" pitchFamily="18" charset="0"/>
                <a:cs typeface="Times New Roman" panose="02020603050405020304" pitchFamily="18" charset="0"/>
              </a:rPr>
              <a:t>– это совокупность методов и средств, </a:t>
            </a:r>
            <a:r>
              <a:rPr lang="ru-RU" dirty="0" smtClean="0">
                <a:latin typeface="Times New Roman" panose="02020603050405020304" pitchFamily="18" charset="0"/>
                <a:cs typeface="Times New Roman" panose="02020603050405020304" pitchFamily="18" charset="0"/>
              </a:rPr>
              <a:t>используемых в </a:t>
            </a:r>
            <a:r>
              <a:rPr lang="ru-RU" dirty="0">
                <a:latin typeface="Times New Roman" panose="02020603050405020304" pitchFamily="18" charset="0"/>
                <a:cs typeface="Times New Roman" panose="02020603050405020304" pitchFamily="18" charset="0"/>
              </a:rPr>
              <a:t>процессе разработки программного обеспечения</a:t>
            </a:r>
            <a:r>
              <a:rPr lang="ru-RU" dirty="0" smtClean="0">
                <a:latin typeface="Times New Roman" panose="02020603050405020304" pitchFamily="18" charset="0"/>
                <a:cs typeface="Times New Roman" panose="02020603050405020304" pitchFamily="18" charset="0"/>
              </a:rPr>
              <a:t>. </a:t>
            </a:r>
          </a:p>
          <a:p>
            <a:pPr algn="just"/>
            <a:endParaRPr lang="ru-RU" dirty="0" smtClean="0">
              <a:latin typeface="Times New Roman" panose="02020603050405020304" pitchFamily="18" charset="0"/>
              <a:cs typeface="Times New Roman" panose="02020603050405020304" pitchFamily="18" charset="0"/>
            </a:endParaRPr>
          </a:p>
          <a:p>
            <a:pPr algn="just"/>
            <a:r>
              <a:rPr lang="ru-RU" dirty="0" smtClean="0">
                <a:latin typeface="Times New Roman" panose="02020603050405020304" pitchFamily="18" charset="0"/>
                <a:cs typeface="Times New Roman" panose="02020603050405020304" pitchFamily="18" charset="0"/>
              </a:rPr>
              <a:t>	Технология </a:t>
            </a:r>
            <a:r>
              <a:rPr lang="ru-RU" dirty="0">
                <a:latin typeface="Times New Roman" panose="02020603050405020304" pitchFamily="18" charset="0"/>
                <a:cs typeface="Times New Roman" panose="02020603050405020304" pitchFamily="18" charset="0"/>
              </a:rPr>
              <a:t>программирования представляет собой набор </a:t>
            </a:r>
            <a:r>
              <a:rPr lang="ru-RU" dirty="0" smtClean="0">
                <a:latin typeface="Times New Roman" panose="02020603050405020304" pitchFamily="18" charset="0"/>
                <a:cs typeface="Times New Roman" panose="02020603050405020304" pitchFamily="18" charset="0"/>
              </a:rPr>
              <a:t>технологических </a:t>
            </a:r>
            <a:r>
              <a:rPr lang="ru-RU" dirty="0">
                <a:latin typeface="Times New Roman" panose="02020603050405020304" pitchFamily="18" charset="0"/>
                <a:cs typeface="Times New Roman" panose="02020603050405020304" pitchFamily="18" charset="0"/>
              </a:rPr>
              <a:t>инструкций, </a:t>
            </a:r>
            <a:r>
              <a:rPr lang="ru-RU" dirty="0" smtClean="0">
                <a:latin typeface="Times New Roman" panose="02020603050405020304" pitchFamily="18" charset="0"/>
                <a:cs typeface="Times New Roman" panose="02020603050405020304" pitchFamily="18" charset="0"/>
              </a:rPr>
              <a:t>включающих:</a:t>
            </a:r>
          </a:p>
          <a:p>
            <a:pPr marL="342900" indent="-342900" algn="just">
              <a:buFont typeface="+mj-lt"/>
              <a:buAutoNum type="arabicPeriod"/>
            </a:pPr>
            <a:r>
              <a:rPr lang="ru-RU" dirty="0">
                <a:latin typeface="Times New Roman" panose="02020603050405020304" pitchFamily="18" charset="0"/>
                <a:cs typeface="Times New Roman" panose="02020603050405020304" pitchFamily="18" charset="0"/>
              </a:rPr>
              <a:t>указание последовательности выполнения технологических </a:t>
            </a:r>
            <a:r>
              <a:rPr lang="ru-RU" dirty="0" smtClean="0">
                <a:latin typeface="Times New Roman" panose="02020603050405020304" pitchFamily="18" charset="0"/>
                <a:cs typeface="Times New Roman" panose="02020603050405020304" pitchFamily="18" charset="0"/>
              </a:rPr>
              <a:t>операций</a:t>
            </a:r>
            <a:r>
              <a:rPr lang="ru-RU" dirty="0">
                <a:latin typeface="Times New Roman" panose="02020603050405020304" pitchFamily="18" charset="0"/>
                <a:cs typeface="Times New Roman" panose="02020603050405020304" pitchFamily="18" charset="0"/>
              </a:rPr>
              <a:t>;</a:t>
            </a:r>
          </a:p>
          <a:p>
            <a:pPr marL="342900" indent="-342900" algn="just">
              <a:buFont typeface="+mj-lt"/>
              <a:buAutoNum type="arabicPeriod"/>
            </a:pPr>
            <a:r>
              <a:rPr lang="ru-RU" dirty="0">
                <a:latin typeface="Times New Roman" panose="02020603050405020304" pitchFamily="18" charset="0"/>
                <a:cs typeface="Times New Roman" panose="02020603050405020304" pitchFamily="18" charset="0"/>
              </a:rPr>
              <a:t>определение условий, при соблюдении которых выполняется </a:t>
            </a:r>
            <a:r>
              <a:rPr lang="ru-RU" dirty="0" smtClean="0">
                <a:latin typeface="Times New Roman" panose="02020603050405020304" pitchFamily="18" charset="0"/>
                <a:cs typeface="Times New Roman" panose="02020603050405020304" pitchFamily="18" charset="0"/>
              </a:rPr>
              <a:t>та или </a:t>
            </a:r>
            <a:r>
              <a:rPr lang="ru-RU" dirty="0">
                <a:latin typeface="Times New Roman" panose="02020603050405020304" pitchFamily="18" charset="0"/>
                <a:cs typeface="Times New Roman" panose="02020603050405020304" pitchFamily="18" charset="0"/>
              </a:rPr>
              <a:t>иная операция;</a:t>
            </a:r>
          </a:p>
          <a:p>
            <a:pPr marL="342900" indent="-342900" algn="just">
              <a:buFont typeface="+mj-lt"/>
              <a:buAutoNum type="arabicPeriod"/>
            </a:pPr>
            <a:r>
              <a:rPr lang="ru-RU" dirty="0">
                <a:latin typeface="Times New Roman" panose="02020603050405020304" pitchFamily="18" charset="0"/>
                <a:cs typeface="Times New Roman" panose="02020603050405020304" pitchFamily="18" charset="0"/>
              </a:rPr>
              <a:t>описание самих операций с определением исходных </a:t>
            </a:r>
            <a:r>
              <a:rPr lang="ru-RU" dirty="0" smtClean="0">
                <a:latin typeface="Times New Roman" panose="02020603050405020304" pitchFamily="18" charset="0"/>
                <a:cs typeface="Times New Roman" panose="02020603050405020304" pitchFamily="18" charset="0"/>
              </a:rPr>
              <a:t>данных, ожидаемых результатов</a:t>
            </a:r>
            <a:r>
              <a:rPr lang="ru-RU" dirty="0">
                <a:latin typeface="Times New Roman" panose="02020603050405020304" pitchFamily="18" charset="0"/>
                <a:cs typeface="Times New Roman" panose="02020603050405020304" pitchFamily="18" charset="0"/>
              </a:rPr>
              <a:t>, а также инструкции, нормативы, </a:t>
            </a:r>
            <a:r>
              <a:rPr lang="ru-RU" dirty="0" smtClean="0">
                <a:latin typeface="Times New Roman" panose="02020603050405020304" pitchFamily="18" charset="0"/>
                <a:cs typeface="Times New Roman" panose="02020603050405020304" pitchFamily="18" charset="0"/>
              </a:rPr>
              <a:t>стандарты</a:t>
            </a:r>
            <a:r>
              <a:rPr lang="ru-RU" dirty="0">
                <a:latin typeface="Times New Roman" panose="02020603050405020304" pitchFamily="18" charset="0"/>
                <a:cs typeface="Times New Roman" panose="02020603050405020304" pitchFamily="18" charset="0"/>
              </a:rPr>
              <a:t>, показатели и критерии, методы оценки и т. п.</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3688001"/>
            <a:ext cx="2952328" cy="30383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3701648"/>
            <a:ext cx="3168352" cy="30450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28620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116632"/>
            <a:ext cx="8779134" cy="504056"/>
          </a:xfrm>
        </p:spPr>
        <p:txBody>
          <a:bodyPr>
            <a:normAutofit fontScale="90000"/>
          </a:bodyPr>
          <a:lstStyle/>
          <a:p>
            <a:r>
              <a:rPr lang="ru-RU" sz="2800" b="1" dirty="0" smtClean="0">
                <a:latin typeface="Times New Roman" pitchFamily="18" charset="0"/>
                <a:cs typeface="Times New Roman" pitchFamily="18" charset="0"/>
              </a:rPr>
              <a:t>Как получить необходимую информацию?</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20</a:t>
            </a:r>
            <a:endParaRPr lang="ru-RU" dirty="0"/>
          </a:p>
        </p:txBody>
      </p:sp>
      <p:sp>
        <p:nvSpPr>
          <p:cNvPr id="6" name="Прямоугольник 5"/>
          <p:cNvSpPr/>
          <p:nvPr/>
        </p:nvSpPr>
        <p:spPr>
          <a:xfrm>
            <a:off x="395534" y="620688"/>
            <a:ext cx="8431763" cy="2862322"/>
          </a:xfrm>
          <a:prstGeom prst="rect">
            <a:avLst/>
          </a:prstGeom>
        </p:spPr>
        <p:txBody>
          <a:bodyPr wrap="square">
            <a:spAutoFit/>
          </a:bodyPr>
          <a:lstStyle/>
          <a:p>
            <a:pPr algn="ctr"/>
            <a:r>
              <a:rPr lang="ru-RU" dirty="0">
                <a:latin typeface="Times New Roman" panose="02020603050405020304" pitchFamily="18" charset="0"/>
                <a:cs typeface="Times New Roman" panose="02020603050405020304" pitchFamily="18" charset="0"/>
              </a:rPr>
              <a:t>Вы получите всю требуемую </a:t>
            </a:r>
            <a:r>
              <a:rPr lang="ru-RU" dirty="0" smtClean="0">
                <a:latin typeface="Times New Roman" panose="02020603050405020304" pitchFamily="18" charset="0"/>
                <a:cs typeface="Times New Roman" panose="02020603050405020304" pitchFamily="18" charset="0"/>
              </a:rPr>
              <a:t>информацию путем:</a:t>
            </a:r>
          </a:p>
          <a:p>
            <a:pPr algn="ctr"/>
            <a:endParaRPr lang="ru-RU"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опроса основных специалистов компании;</a:t>
            </a:r>
          </a:p>
          <a:p>
            <a:pPr marL="285750" indent="-285750" algn="just">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анализа обязанностей сотрудников;</a:t>
            </a:r>
          </a:p>
          <a:p>
            <a:pPr marL="285750" indent="-285750" algn="just">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изучения документов на рабочих местах, в отделах и </a:t>
            </a:r>
            <a:r>
              <a:rPr lang="ru-RU" dirty="0" smtClean="0">
                <a:latin typeface="Times New Roman" panose="02020603050405020304" pitchFamily="18" charset="0"/>
                <a:cs typeface="Times New Roman" panose="02020603050405020304" pitchFamily="18" charset="0"/>
              </a:rPr>
              <a:t>службах компании</a:t>
            </a:r>
            <a:r>
              <a:rPr lang="ru-RU" dirty="0">
                <a:latin typeface="Times New Roman" panose="02020603050405020304" pitchFamily="18" charset="0"/>
                <a:cs typeface="Times New Roman" panose="02020603050405020304" pitchFamily="18" charset="0"/>
              </a:rPr>
              <a:t>, в особенности документов, претендующих на роль </a:t>
            </a:r>
            <a:r>
              <a:rPr lang="ru-RU" dirty="0" smtClean="0">
                <a:latin typeface="Times New Roman" panose="02020603050405020304" pitchFamily="18" charset="0"/>
                <a:cs typeface="Times New Roman" panose="02020603050405020304" pitchFamily="18" charset="0"/>
              </a:rPr>
              <a:t>отчетных </a:t>
            </a:r>
            <a:r>
              <a:rPr lang="ru-RU" dirty="0">
                <a:latin typeface="Times New Roman" panose="02020603050405020304" pitchFamily="18" charset="0"/>
                <a:cs typeface="Times New Roman" panose="02020603050405020304" pitchFamily="18" charset="0"/>
              </a:rPr>
              <a:t>(ведомости, накладные, заказы, заявки и т. д.);</a:t>
            </a:r>
          </a:p>
          <a:p>
            <a:pPr marL="285750" indent="-285750" algn="just">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наблюдения за процессом функционирования компании, </a:t>
            </a:r>
            <a:r>
              <a:rPr lang="ru-RU" dirty="0" smtClean="0">
                <a:latin typeface="Times New Roman" panose="02020603050405020304" pitchFamily="18" charset="0"/>
                <a:cs typeface="Times New Roman" panose="02020603050405020304" pitchFamily="18" charset="0"/>
              </a:rPr>
              <a:t>особенно </a:t>
            </a:r>
            <a:r>
              <a:rPr lang="ru-RU" dirty="0">
                <a:latin typeface="Times New Roman" panose="02020603050405020304" pitchFamily="18" charset="0"/>
                <a:cs typeface="Times New Roman" panose="02020603050405020304" pitchFamily="18" charset="0"/>
              </a:rPr>
              <a:t>в области документооборота;</a:t>
            </a:r>
          </a:p>
          <a:p>
            <a:pPr marL="285750" indent="-285750" algn="just">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анкетирования сотрудников компании.</a:t>
            </a:r>
            <a:endParaRPr lang="ru-RU" dirty="0" smtClean="0">
              <a:latin typeface="Times New Roman" panose="02020603050405020304" pitchFamily="18" charset="0"/>
              <a:cs typeface="Times New Roman" panose="02020603050405020304" pitchFamily="18" charset="0"/>
            </a:endParaRPr>
          </a:p>
        </p:txBody>
      </p:sp>
      <p:pic>
        <p:nvPicPr>
          <p:cNvPr id="12290" name="Picture 2" descr="https://retrika.ru/images/pages/partnership/anket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1002" y="3611615"/>
            <a:ext cx="2914607" cy="3121544"/>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ttps://xn--80aafh5axqpj5f.xn--p1ai/_img/1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49710" y="3611615"/>
            <a:ext cx="4594697" cy="3057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9568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116632"/>
            <a:ext cx="8779134" cy="1512168"/>
          </a:xfrm>
        </p:spPr>
        <p:txBody>
          <a:bodyPr>
            <a:normAutofit fontScale="90000"/>
          </a:bodyPr>
          <a:lstStyle/>
          <a:p>
            <a:r>
              <a:rPr lang="ru-RU" sz="2800" b="1" dirty="0">
                <a:latin typeface="Times New Roman" pitchFamily="18" charset="0"/>
                <a:cs typeface="Times New Roman" pitchFamily="18" charset="0"/>
              </a:rPr>
              <a:t>Этап определения и анализа требований к </a:t>
            </a:r>
            <a:r>
              <a:rPr lang="ru-RU" sz="2800" b="1" dirty="0" smtClean="0">
                <a:latin typeface="Times New Roman" pitchFamily="18" charset="0"/>
                <a:cs typeface="Times New Roman" pitchFamily="18" charset="0"/>
              </a:rPr>
              <a:t>системе</a:t>
            </a:r>
            <a:r>
              <a:rPr lang="ru-RU" sz="2800" b="1" dirty="0">
                <a:latin typeface="Times New Roman" pitchFamily="18" charset="0"/>
                <a:cs typeface="Times New Roman" pitchFamily="18" charset="0"/>
              </a:rPr>
              <a:t>. </a:t>
            </a:r>
            <a:r>
              <a:rPr lang="ru-RU" sz="2800" b="1" dirty="0" smtClean="0">
                <a:latin typeface="Times New Roman" pitchFamily="18" charset="0"/>
                <a:cs typeface="Times New Roman" pitchFamily="18" charset="0"/>
              </a:rPr>
              <a:t>Выделение </a:t>
            </a:r>
            <a:r>
              <a:rPr lang="ru-RU" sz="2800" b="1" dirty="0">
                <a:latin typeface="Times New Roman" pitchFamily="18" charset="0"/>
                <a:cs typeface="Times New Roman" pitchFamily="18" charset="0"/>
              </a:rPr>
              <a:t>границ и возможностей </a:t>
            </a:r>
            <a:r>
              <a:rPr lang="ru-RU" sz="2800" b="1" dirty="0" smtClean="0">
                <a:latin typeface="Times New Roman" pitchFamily="18" charset="0"/>
                <a:cs typeface="Times New Roman" pitchFamily="18" charset="0"/>
              </a:rPr>
              <a:t>проекта</a:t>
            </a:r>
            <a:r>
              <a:rPr lang="ru-RU" sz="2800" b="1" dirty="0">
                <a:latin typeface="Times New Roman" pitchFamily="18" charset="0"/>
                <a:cs typeface="Times New Roman" pitchFamily="18" charset="0"/>
              </a:rPr>
              <a:t>. </a:t>
            </a:r>
            <a:r>
              <a:rPr lang="ru-RU" sz="2800" b="1" dirty="0" smtClean="0">
                <a:latin typeface="Times New Roman" pitchFamily="18" charset="0"/>
                <a:cs typeface="Times New Roman" pitchFamily="18" charset="0"/>
              </a:rPr>
              <a:t>Анализ </a:t>
            </a:r>
            <a:r>
              <a:rPr lang="ru-RU" sz="2800" b="1" dirty="0">
                <a:latin typeface="Times New Roman" pitchFamily="18" charset="0"/>
                <a:cs typeface="Times New Roman" pitchFamily="18" charset="0"/>
              </a:rPr>
              <a:t>смежных бизнес-процессов с целью выявления перспектив дальнейшего совершенствования БД</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21</a:t>
            </a:r>
            <a:endParaRPr lang="ru-RU" dirty="0"/>
          </a:p>
        </p:txBody>
      </p:sp>
      <p:sp>
        <p:nvSpPr>
          <p:cNvPr id="6" name="Прямоугольник 5"/>
          <p:cNvSpPr/>
          <p:nvPr/>
        </p:nvSpPr>
        <p:spPr>
          <a:xfrm>
            <a:off x="256917" y="1779781"/>
            <a:ext cx="8431763" cy="2585323"/>
          </a:xfrm>
          <a:prstGeom prst="rect">
            <a:avLst/>
          </a:prstGeom>
        </p:spPr>
        <p:txBody>
          <a:bodyPr wrap="square">
            <a:spAutoFit/>
          </a:bodyPr>
          <a:lstStyle/>
          <a:p>
            <a:pPr algn="just"/>
            <a:r>
              <a:rPr lang="ru-RU" b="1" i="1" dirty="0" smtClean="0">
                <a:latin typeface="Times New Roman" panose="02020603050405020304" pitchFamily="18" charset="0"/>
                <a:cs typeface="Times New Roman" panose="02020603050405020304" pitchFamily="18" charset="0"/>
              </a:rPr>
              <a:t>4 п и п 5.</a:t>
            </a:r>
            <a:r>
              <a:rPr lang="ru-RU" dirty="0" smtClean="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Очерчивая границы проекта, обязательно задумайтесь о перспективах его </a:t>
            </a:r>
            <a:r>
              <a:rPr lang="ru-RU" dirty="0" smtClean="0">
                <a:latin typeface="Times New Roman" panose="02020603050405020304" pitchFamily="18" charset="0"/>
                <a:cs typeface="Times New Roman" panose="02020603050405020304" pitchFamily="18" charset="0"/>
              </a:rPr>
              <a:t>дальнейшего развития</a:t>
            </a:r>
            <a:r>
              <a:rPr lang="ru-RU" dirty="0">
                <a:latin typeface="Times New Roman" panose="02020603050405020304" pitchFamily="18" charset="0"/>
                <a:cs typeface="Times New Roman" panose="02020603050405020304" pitchFamily="18" charset="0"/>
              </a:rPr>
              <a:t>. Всегда рассматривайте текущий проект как элемент </a:t>
            </a:r>
            <a:r>
              <a:rPr lang="ru-RU" dirty="0" err="1">
                <a:latin typeface="Times New Roman" panose="02020603050405020304" pitchFamily="18" charset="0"/>
                <a:cs typeface="Times New Roman" panose="02020603050405020304" pitchFamily="18" charset="0"/>
              </a:rPr>
              <a:t>пазла</a:t>
            </a:r>
            <a:r>
              <a:rPr lang="ru-RU" dirty="0">
                <a:latin typeface="Times New Roman" panose="02020603050405020304" pitchFamily="18" charset="0"/>
                <a:cs typeface="Times New Roman" panose="02020603050405020304" pitchFamily="18" charset="0"/>
              </a:rPr>
              <a:t>, к </a:t>
            </a:r>
            <a:r>
              <a:rPr lang="ru-RU" dirty="0" smtClean="0">
                <a:latin typeface="Times New Roman" panose="02020603050405020304" pitchFamily="18" charset="0"/>
                <a:cs typeface="Times New Roman" panose="02020603050405020304" pitchFamily="18" charset="0"/>
              </a:rPr>
              <a:t>которому завтра </a:t>
            </a:r>
            <a:r>
              <a:rPr lang="ru-RU" dirty="0">
                <a:latin typeface="Times New Roman" panose="02020603050405020304" pitchFamily="18" charset="0"/>
                <a:cs typeface="Times New Roman" panose="02020603050405020304" pitchFamily="18" charset="0"/>
              </a:rPr>
              <a:t>наверняка захочется присоединить очередной элемент</a:t>
            </a:r>
            <a:r>
              <a:rPr lang="ru-RU" dirty="0" smtClean="0">
                <a:latin typeface="Times New Roman" panose="02020603050405020304" pitchFamily="18" charset="0"/>
                <a:cs typeface="Times New Roman" panose="02020603050405020304" pitchFamily="18" charset="0"/>
              </a:rPr>
              <a:t>.</a:t>
            </a:r>
          </a:p>
          <a:p>
            <a:pPr algn="just"/>
            <a:r>
              <a:rPr lang="ru-RU" dirty="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Логическим </a:t>
            </a:r>
            <a:r>
              <a:rPr lang="ru-RU" dirty="0">
                <a:latin typeface="Times New Roman" panose="02020603050405020304" pitchFamily="18" charset="0"/>
                <a:cs typeface="Times New Roman" panose="02020603050405020304" pitchFamily="18" charset="0"/>
              </a:rPr>
              <a:t>завершением этапа определения и анализа требований к системе </a:t>
            </a:r>
            <a:r>
              <a:rPr lang="ru-RU" dirty="0" smtClean="0">
                <a:latin typeface="Times New Roman" panose="02020603050405020304" pitchFamily="18" charset="0"/>
                <a:cs typeface="Times New Roman" panose="02020603050405020304" pitchFamily="18" charset="0"/>
              </a:rPr>
              <a:t>должен стать </a:t>
            </a:r>
            <a:r>
              <a:rPr lang="ru-RU" dirty="0">
                <a:latin typeface="Times New Roman" panose="02020603050405020304" pitchFamily="18" charset="0"/>
                <a:cs typeface="Times New Roman" panose="02020603050405020304" pitchFamily="18" charset="0"/>
              </a:rPr>
              <a:t>проект технического задания на разработку </a:t>
            </a:r>
            <a:r>
              <a:rPr lang="ru-RU" dirty="0" smtClean="0">
                <a:latin typeface="Times New Roman" panose="02020603050405020304" pitchFamily="18" charset="0"/>
                <a:cs typeface="Times New Roman" panose="02020603050405020304" pitchFamily="18" charset="0"/>
              </a:rPr>
              <a:t>БД. </a:t>
            </a:r>
            <a:r>
              <a:rPr lang="ru-RU" dirty="0" smtClean="0">
                <a:latin typeface="Times New Roman" panose="02020603050405020304" pitchFamily="18" charset="0"/>
                <a:cs typeface="Times New Roman" panose="02020603050405020304" pitchFamily="18" charset="0"/>
              </a:rPr>
              <a:t>Указанный проект </a:t>
            </a:r>
            <a:r>
              <a:rPr lang="ru-RU" dirty="0">
                <a:latin typeface="Times New Roman" panose="02020603050405020304" pitchFamily="18" charset="0"/>
                <a:cs typeface="Times New Roman" panose="02020603050405020304" pitchFamily="18" charset="0"/>
              </a:rPr>
              <a:t>согласовывается с участвующими в проекте руководителями </a:t>
            </a:r>
            <a:r>
              <a:rPr lang="ru-RU" dirty="0" smtClean="0">
                <a:latin typeface="Times New Roman" panose="02020603050405020304" pitchFamily="18" charset="0"/>
                <a:cs typeface="Times New Roman" panose="02020603050405020304" pitchFamily="18" charset="0"/>
              </a:rPr>
              <a:t>основных отделов </a:t>
            </a:r>
            <a:r>
              <a:rPr lang="ru-RU" dirty="0">
                <a:latin typeface="Times New Roman" panose="02020603050405020304" pitchFamily="18" charset="0"/>
                <a:cs typeface="Times New Roman" panose="02020603050405020304" pitchFamily="18" charset="0"/>
              </a:rPr>
              <a:t>и служб компании и утверждается руководством компании (</a:t>
            </a:r>
            <a:r>
              <a:rPr lang="ru-RU" dirty="0" smtClean="0">
                <a:latin typeface="Times New Roman" panose="02020603050405020304" pitchFamily="18" charset="0"/>
                <a:cs typeface="Times New Roman" panose="02020603050405020304" pitchFamily="18" charset="0"/>
              </a:rPr>
              <a:t>заказчиком БД</a:t>
            </a:r>
            <a:r>
              <a:rPr lang="ru-RU" dirty="0">
                <a:latin typeface="Times New Roman" panose="02020603050405020304" pitchFamily="18" charset="0"/>
                <a:cs typeface="Times New Roman" panose="02020603050405020304" pitchFamily="18" charset="0"/>
              </a:rPr>
              <a:t>). В окончательное техническое задание проект превратится в середине </a:t>
            </a:r>
            <a:r>
              <a:rPr lang="ru-RU" dirty="0" smtClean="0">
                <a:latin typeface="Times New Roman" panose="02020603050405020304" pitchFamily="18" charset="0"/>
                <a:cs typeface="Times New Roman" panose="02020603050405020304" pitchFamily="18" charset="0"/>
              </a:rPr>
              <a:t>этапа проектирования </a:t>
            </a:r>
            <a:r>
              <a:rPr lang="ru-RU" dirty="0">
                <a:latin typeface="Times New Roman" panose="02020603050405020304" pitchFamily="18" charset="0"/>
                <a:cs typeface="Times New Roman" panose="02020603050405020304" pitchFamily="18" charset="0"/>
              </a:rPr>
              <a:t>БД.</a:t>
            </a:r>
            <a:endParaRPr lang="ru-RU" dirty="0" smtClean="0">
              <a:latin typeface="Times New Roman" panose="02020603050405020304" pitchFamily="18" charset="0"/>
              <a:cs typeface="Times New Roman" panose="02020603050405020304" pitchFamily="18" charset="0"/>
            </a:endParaRPr>
          </a:p>
        </p:txBody>
      </p:sp>
      <p:pic>
        <p:nvPicPr>
          <p:cNvPr id="13314" name="Picture 2" descr="https://zvetnoe.ru/upload/catalog/2016/10/4607177452913_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1922" y="4320479"/>
            <a:ext cx="4176464" cy="2430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1940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116632"/>
            <a:ext cx="8779134" cy="648072"/>
          </a:xfrm>
        </p:spPr>
        <p:txBody>
          <a:bodyPr>
            <a:normAutofit fontScale="90000"/>
          </a:bodyPr>
          <a:lstStyle/>
          <a:p>
            <a:r>
              <a:rPr lang="ru-RU" sz="2800" b="1" dirty="0">
                <a:latin typeface="Times New Roman" pitchFamily="18" charset="0"/>
                <a:cs typeface="Times New Roman" pitchFamily="18" charset="0"/>
              </a:rPr>
              <a:t>Этап проектирования </a:t>
            </a:r>
            <a:r>
              <a:rPr lang="ru-RU" sz="2800" b="1" dirty="0" smtClean="0">
                <a:latin typeface="Times New Roman" pitchFamily="18" charset="0"/>
                <a:cs typeface="Times New Roman" pitchFamily="18" charset="0"/>
              </a:rPr>
              <a:t>БД</a:t>
            </a:r>
            <a:r>
              <a:rPr lang="ru-RU" sz="2800" b="1" dirty="0">
                <a:latin typeface="Times New Roman" pitchFamily="18" charset="0"/>
                <a:cs typeface="Times New Roman" pitchFamily="18" charset="0"/>
              </a:rPr>
              <a:t>. </a:t>
            </a:r>
            <a:r>
              <a:rPr lang="ru-RU" sz="2800" b="1" dirty="0" smtClean="0">
                <a:latin typeface="Times New Roman" pitchFamily="18" charset="0"/>
                <a:cs typeface="Times New Roman" pitchFamily="18" charset="0"/>
              </a:rPr>
              <a:t>Концептуальное </a:t>
            </a:r>
            <a:r>
              <a:rPr lang="ru-RU" sz="2800" b="1" dirty="0">
                <a:latin typeface="Times New Roman" pitchFamily="18" charset="0"/>
                <a:cs typeface="Times New Roman" pitchFamily="18" charset="0"/>
              </a:rPr>
              <a:t>проектирование</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22</a:t>
            </a:r>
            <a:endParaRPr lang="ru-RU" dirty="0"/>
          </a:p>
        </p:txBody>
      </p:sp>
      <p:sp>
        <p:nvSpPr>
          <p:cNvPr id="6" name="Прямоугольник 5"/>
          <p:cNvSpPr/>
          <p:nvPr/>
        </p:nvSpPr>
        <p:spPr>
          <a:xfrm>
            <a:off x="251519" y="1004535"/>
            <a:ext cx="8575779" cy="1200329"/>
          </a:xfrm>
          <a:prstGeom prst="rect">
            <a:avLst/>
          </a:prstGeom>
        </p:spPr>
        <p:txBody>
          <a:bodyPr wrap="square">
            <a:spAutoFit/>
          </a:bodyPr>
          <a:lstStyle/>
          <a:p>
            <a:pPr algn="ctr"/>
            <a:r>
              <a:rPr lang="ru-RU" dirty="0" smtClean="0">
                <a:latin typeface="Times New Roman" panose="02020603050405020304" pitchFamily="18" charset="0"/>
                <a:cs typeface="Times New Roman" panose="02020603050405020304" pitchFamily="18" charset="0"/>
              </a:rPr>
              <a:t>	</a:t>
            </a:r>
            <a:r>
              <a:rPr lang="ru-RU" b="1" i="1" dirty="0" smtClean="0">
                <a:latin typeface="Times New Roman" panose="02020603050405020304" pitchFamily="18" charset="0"/>
                <a:cs typeface="Times New Roman" panose="02020603050405020304" pitchFamily="18" charset="0"/>
              </a:rPr>
              <a:t>Специалисты </a:t>
            </a:r>
            <a:r>
              <a:rPr lang="ru-RU" b="1" i="1" dirty="0" smtClean="0">
                <a:latin typeface="Times New Roman" panose="02020603050405020304" pitchFamily="18" charset="0"/>
                <a:cs typeface="Times New Roman" panose="02020603050405020304" pitchFamily="18" charset="0"/>
              </a:rPr>
              <a:t>разделяют этот этап на три </a:t>
            </a:r>
            <a:r>
              <a:rPr lang="ru-RU" b="1" i="1" dirty="0" smtClean="0">
                <a:latin typeface="Times New Roman" panose="02020603050405020304" pitchFamily="18" charset="0"/>
                <a:cs typeface="Times New Roman" panose="02020603050405020304" pitchFamily="18" charset="0"/>
              </a:rPr>
              <a:t>фазы:</a:t>
            </a:r>
            <a:endParaRPr lang="ru-RU" b="1" i="1"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ru-RU" dirty="0" smtClean="0">
                <a:latin typeface="Times New Roman" panose="02020603050405020304" pitchFamily="18" charset="0"/>
                <a:cs typeface="Times New Roman" panose="02020603050405020304" pitchFamily="18" charset="0"/>
              </a:rPr>
              <a:t>концептуальное проектирование; </a:t>
            </a:r>
          </a:p>
          <a:p>
            <a:pPr marL="342900" indent="-342900" algn="just">
              <a:buFont typeface="+mj-lt"/>
              <a:buAutoNum type="arabicPeriod"/>
            </a:pPr>
            <a:r>
              <a:rPr lang="ru-RU" dirty="0" smtClean="0">
                <a:latin typeface="Times New Roman" panose="02020603050405020304" pitchFamily="18" charset="0"/>
                <a:cs typeface="Times New Roman" panose="02020603050405020304" pitchFamily="18" charset="0"/>
              </a:rPr>
              <a:t>логическое проектирование;</a:t>
            </a:r>
          </a:p>
          <a:p>
            <a:pPr marL="342900" indent="-342900" algn="just">
              <a:buFont typeface="+mj-lt"/>
              <a:buAutoNum type="arabicPeriod"/>
            </a:pPr>
            <a:r>
              <a:rPr lang="ru-RU" dirty="0" smtClean="0">
                <a:latin typeface="Times New Roman" panose="02020603050405020304" pitchFamily="18" charset="0"/>
                <a:cs typeface="Times New Roman" panose="02020603050405020304" pitchFamily="18" charset="0"/>
              </a:rPr>
              <a:t>физическое проектирование.</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2640" y="2342423"/>
            <a:ext cx="5645502" cy="4052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Прямоугольник 2"/>
          <p:cNvSpPr/>
          <p:nvPr/>
        </p:nvSpPr>
        <p:spPr>
          <a:xfrm>
            <a:off x="5076056" y="6412106"/>
            <a:ext cx="2424062" cy="338554"/>
          </a:xfrm>
          <a:prstGeom prst="rect">
            <a:avLst/>
          </a:prstGeom>
        </p:spPr>
        <p:txBody>
          <a:bodyPr wrap="none">
            <a:spAutoFit/>
          </a:bodyPr>
          <a:lstStyle/>
          <a:p>
            <a:r>
              <a:rPr lang="ru-RU" sz="1600" dirty="0">
                <a:latin typeface="Times New Roman" panose="02020603050405020304" pitchFamily="18" charset="0"/>
                <a:cs typeface="Times New Roman" panose="02020603050405020304" pitchFamily="18" charset="0"/>
              </a:rPr>
              <a:t>Фазы проектирования БД</a:t>
            </a:r>
          </a:p>
        </p:txBody>
      </p:sp>
      <p:sp>
        <p:nvSpPr>
          <p:cNvPr id="5" name="Прямоугольник 4"/>
          <p:cNvSpPr/>
          <p:nvPr/>
        </p:nvSpPr>
        <p:spPr>
          <a:xfrm>
            <a:off x="245401" y="2780928"/>
            <a:ext cx="4248472" cy="1200329"/>
          </a:xfrm>
          <a:prstGeom prst="rect">
            <a:avLst/>
          </a:prstGeom>
        </p:spPr>
        <p:txBody>
          <a:bodyPr wrap="square">
            <a:spAutoFit/>
          </a:bodyPr>
          <a:lstStyle/>
          <a:p>
            <a:pPr algn="just"/>
            <a:r>
              <a:rPr lang="ru-RU" b="1" i="1" dirty="0" smtClean="0">
                <a:latin typeface="Times New Roman" panose="02020603050405020304" pitchFamily="18" charset="0"/>
                <a:cs typeface="Times New Roman" panose="02020603050405020304" pitchFamily="18" charset="0"/>
              </a:rPr>
              <a:t>	</a:t>
            </a:r>
            <a:r>
              <a:rPr lang="vi-VN" b="1" i="1" dirty="0" smtClean="0">
                <a:latin typeface="Times New Roman" panose="02020603050405020304" pitchFamily="18" charset="0"/>
                <a:cs typeface="Times New Roman" panose="02020603050405020304" pitchFamily="18" charset="0"/>
              </a:rPr>
              <a:t>Концепция</a:t>
            </a:r>
            <a:r>
              <a:rPr lang="ru-RU" dirty="0" smtClean="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 определённый способ понимания, трактовки каких-либо явлений; основная точка зрения, руководящая идея для их освещения</a:t>
            </a:r>
          </a:p>
        </p:txBody>
      </p:sp>
    </p:spTree>
    <p:extLst>
      <p:ext uri="{BB962C8B-B14F-4D97-AF65-F5344CB8AC3E}">
        <p14:creationId xmlns:p14="http://schemas.microsoft.com/office/powerpoint/2010/main" val="34995152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116632"/>
            <a:ext cx="8779134" cy="648072"/>
          </a:xfrm>
        </p:spPr>
        <p:txBody>
          <a:bodyPr>
            <a:normAutofit fontScale="90000"/>
          </a:bodyPr>
          <a:lstStyle/>
          <a:p>
            <a:r>
              <a:rPr lang="ru-RU" sz="2800" b="1" dirty="0">
                <a:latin typeface="Times New Roman" pitchFamily="18" charset="0"/>
                <a:cs typeface="Times New Roman" pitchFamily="18" charset="0"/>
              </a:rPr>
              <a:t>Этап проектирования </a:t>
            </a:r>
            <a:r>
              <a:rPr lang="ru-RU" sz="2800" b="1" dirty="0" smtClean="0">
                <a:latin typeface="Times New Roman" pitchFamily="18" charset="0"/>
                <a:cs typeface="Times New Roman" pitchFamily="18" charset="0"/>
              </a:rPr>
              <a:t>БД. </a:t>
            </a:r>
            <a:r>
              <a:rPr lang="ru-RU" sz="2800" b="1" dirty="0">
                <a:latin typeface="Times New Roman" pitchFamily="18" charset="0"/>
                <a:cs typeface="Times New Roman" pitchFamily="18" charset="0"/>
              </a:rPr>
              <a:t>Концептуальное проектирование</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23</a:t>
            </a:r>
            <a:endParaRPr lang="ru-RU" dirty="0"/>
          </a:p>
        </p:txBody>
      </p:sp>
      <p:sp>
        <p:nvSpPr>
          <p:cNvPr id="6" name="Прямоугольник 5"/>
          <p:cNvSpPr/>
          <p:nvPr/>
        </p:nvSpPr>
        <p:spPr>
          <a:xfrm>
            <a:off x="179512" y="908720"/>
            <a:ext cx="8784975" cy="4247317"/>
          </a:xfrm>
          <a:prstGeom prst="rect">
            <a:avLst/>
          </a:prstGeom>
        </p:spPr>
        <p:txBody>
          <a:bodyPr wrap="square">
            <a:spAutoFit/>
          </a:bodyPr>
          <a:lstStyle/>
          <a:p>
            <a:pPr marL="342900" indent="-342900" algn="just">
              <a:buAutoNum type="arabicParenR"/>
            </a:pPr>
            <a:r>
              <a:rPr lang="ru-RU" b="1" i="1" dirty="0" smtClean="0">
                <a:latin typeface="Times New Roman" panose="02020603050405020304" pitchFamily="18" charset="0"/>
                <a:cs typeface="Times New Roman" panose="02020603050405020304" pitchFamily="18" charset="0"/>
              </a:rPr>
              <a:t>концептуальное </a:t>
            </a:r>
            <a:r>
              <a:rPr lang="ru-RU" b="1" i="1" dirty="0">
                <a:latin typeface="Times New Roman" panose="02020603050405020304" pitchFamily="18" charset="0"/>
                <a:cs typeface="Times New Roman" panose="02020603050405020304" pitchFamily="18" charset="0"/>
              </a:rPr>
              <a:t>проектирование </a:t>
            </a:r>
            <a:r>
              <a:rPr lang="ru-RU" dirty="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во </a:t>
            </a:r>
            <a:r>
              <a:rPr lang="ru-RU" dirty="0">
                <a:latin typeface="Times New Roman" panose="02020603050405020304" pitchFamily="18" charset="0"/>
                <a:cs typeface="Times New Roman" panose="02020603050405020304" pitchFamily="18" charset="0"/>
              </a:rPr>
              <a:t>время концептуального проектирования окончательно формируется замысел будущей базы данных, но без учета любых физических аспектов ее реализации. На этой ступени проектирования разработчика пока не интересует ни конкретная СУБД, на которой позднее развернется БД, ни используемый для создания приложений язык </a:t>
            </a:r>
            <a:r>
              <a:rPr lang="ru-RU" dirty="0" smtClean="0">
                <a:latin typeface="Times New Roman" panose="02020603050405020304" pitchFamily="18" charset="0"/>
                <a:cs typeface="Times New Roman" panose="02020603050405020304" pitchFamily="18" charset="0"/>
              </a:rPr>
              <a:t>программирования</a:t>
            </a:r>
            <a:r>
              <a:rPr lang="ru-RU" dirty="0">
                <a:latin typeface="Times New Roman" panose="02020603050405020304" pitchFamily="18" charset="0"/>
                <a:cs typeface="Times New Roman" panose="02020603050405020304" pitchFamily="18" charset="0"/>
              </a:rPr>
              <a:t>, ни особенности аппаратной </a:t>
            </a:r>
            <a:r>
              <a:rPr lang="ru-RU" dirty="0" smtClean="0">
                <a:latin typeface="Times New Roman" panose="02020603050405020304" pitchFamily="18" charset="0"/>
                <a:cs typeface="Times New Roman" panose="02020603050405020304" pitchFamily="18" charset="0"/>
              </a:rPr>
              <a:t>платформы;</a:t>
            </a:r>
          </a:p>
          <a:p>
            <a:pPr algn="just"/>
            <a:r>
              <a:rPr lang="ru-RU" dirty="0" smtClean="0">
                <a:latin typeface="Times New Roman" panose="02020603050405020304" pitchFamily="18" charset="0"/>
                <a:cs typeface="Times New Roman" panose="02020603050405020304" pitchFamily="18" charset="0"/>
              </a:rPr>
              <a:t>	</a:t>
            </a:r>
          </a:p>
          <a:p>
            <a:pPr algn="just"/>
            <a:r>
              <a:rPr lang="ru-RU" dirty="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Основным </a:t>
            </a:r>
            <a:r>
              <a:rPr lang="ru-RU" dirty="0">
                <a:latin typeface="Times New Roman" panose="02020603050405020304" pitchFamily="18" charset="0"/>
                <a:cs typeface="Times New Roman" panose="02020603050405020304" pitchFamily="18" charset="0"/>
              </a:rPr>
              <a:t>средством построения концептуальной модели БД </a:t>
            </a:r>
            <a:r>
              <a:rPr lang="ru-RU" dirty="0" smtClean="0">
                <a:latin typeface="Times New Roman" panose="02020603050405020304" pitchFamily="18" charset="0"/>
                <a:cs typeface="Times New Roman" panose="02020603050405020304" pitchFamily="18" charset="0"/>
              </a:rPr>
              <a:t>выступает </a:t>
            </a:r>
            <a:r>
              <a:rPr lang="ru-RU" dirty="0">
                <a:latin typeface="Times New Roman" panose="02020603050405020304" pitchFamily="18" charset="0"/>
                <a:cs typeface="Times New Roman" panose="02020603050405020304" pitchFamily="18" charset="0"/>
              </a:rPr>
              <a:t>модель «сущность-связь</a:t>
            </a:r>
            <a:r>
              <a:rPr lang="ru-RU"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ER-</a:t>
            </a:r>
            <a:r>
              <a:rPr lang="ru-RU" dirty="0" smtClean="0">
                <a:latin typeface="Times New Roman" panose="02020603050405020304" pitchFamily="18" charset="0"/>
                <a:cs typeface="Times New Roman" panose="02020603050405020304" pitchFamily="18" charset="0"/>
              </a:rPr>
              <a:t>модель).</a:t>
            </a:r>
          </a:p>
          <a:p>
            <a:pPr algn="just"/>
            <a:r>
              <a:rPr lang="ru-RU" dirty="0" smtClean="0">
                <a:latin typeface="Times New Roman" panose="02020603050405020304" pitchFamily="18" charset="0"/>
                <a:cs typeface="Times New Roman" panose="02020603050405020304" pitchFamily="18" charset="0"/>
              </a:rPr>
              <a:t>	Таким </a:t>
            </a:r>
            <a:r>
              <a:rPr lang="ru-RU" dirty="0">
                <a:latin typeface="Times New Roman" panose="02020603050405020304" pitchFamily="18" charset="0"/>
                <a:cs typeface="Times New Roman" panose="02020603050405020304" pitchFamily="18" charset="0"/>
              </a:rPr>
              <a:t>образом, результатом фазы концептуального </a:t>
            </a:r>
            <a:r>
              <a:rPr lang="ru-RU" dirty="0" smtClean="0">
                <a:latin typeface="Times New Roman" panose="02020603050405020304" pitchFamily="18" charset="0"/>
                <a:cs typeface="Times New Roman" panose="02020603050405020304" pitchFamily="18" charset="0"/>
              </a:rPr>
              <a:t>проектирования станет </a:t>
            </a:r>
            <a:r>
              <a:rPr lang="ru-RU" dirty="0">
                <a:latin typeface="Times New Roman" panose="02020603050405020304" pitchFamily="18" charset="0"/>
                <a:cs typeface="Times New Roman" panose="02020603050405020304" pitchFamily="18" charset="0"/>
              </a:rPr>
              <a:t>ER-модель будущей БД, включающая в себя описание:</a:t>
            </a:r>
          </a:p>
          <a:p>
            <a:pPr marL="285750" indent="-285750" algn="just">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типов сущностей;</a:t>
            </a:r>
          </a:p>
          <a:p>
            <a:pPr marL="285750" indent="-285750" algn="just">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связей между типами сущностей;</a:t>
            </a:r>
          </a:p>
          <a:p>
            <a:pPr marL="285750" indent="-285750" algn="just">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атрибутов (желательно с предварительным описанием </a:t>
            </a:r>
            <a:r>
              <a:rPr lang="ru-RU" dirty="0" smtClean="0">
                <a:latin typeface="Times New Roman" panose="02020603050405020304" pitchFamily="18" charset="0"/>
                <a:cs typeface="Times New Roman" panose="02020603050405020304" pitchFamily="18" charset="0"/>
              </a:rPr>
              <a:t>доменов и </a:t>
            </a:r>
            <a:r>
              <a:rPr lang="ru-RU" dirty="0">
                <a:latin typeface="Times New Roman" panose="02020603050405020304" pitchFamily="18" charset="0"/>
                <a:cs typeface="Times New Roman" panose="02020603050405020304" pitchFamily="18" charset="0"/>
              </a:rPr>
              <a:t>ограничений);</a:t>
            </a:r>
          </a:p>
          <a:p>
            <a:pPr marL="285750" indent="-285750" algn="just">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первичных ключей.</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5130563"/>
            <a:ext cx="5616624" cy="16394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288829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116632"/>
            <a:ext cx="8779134" cy="504056"/>
          </a:xfrm>
        </p:spPr>
        <p:txBody>
          <a:bodyPr>
            <a:normAutofit fontScale="90000"/>
          </a:bodyPr>
          <a:lstStyle/>
          <a:p>
            <a:r>
              <a:rPr lang="ru-RU" sz="2800" b="1" dirty="0">
                <a:latin typeface="Times New Roman" pitchFamily="18" charset="0"/>
                <a:cs typeface="Times New Roman" pitchFamily="18" charset="0"/>
              </a:rPr>
              <a:t>Этап проектирования </a:t>
            </a:r>
            <a:r>
              <a:rPr lang="ru-RU" sz="2800" b="1" dirty="0" smtClean="0">
                <a:latin typeface="Times New Roman" pitchFamily="18" charset="0"/>
                <a:cs typeface="Times New Roman" pitchFamily="18" charset="0"/>
              </a:rPr>
              <a:t>БД. Логическое проектирование</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24</a:t>
            </a:r>
            <a:endParaRPr lang="ru-RU" dirty="0"/>
          </a:p>
        </p:txBody>
      </p:sp>
      <p:sp>
        <p:nvSpPr>
          <p:cNvPr id="6" name="Прямоугольник 5"/>
          <p:cNvSpPr/>
          <p:nvPr/>
        </p:nvSpPr>
        <p:spPr>
          <a:xfrm>
            <a:off x="251520" y="548680"/>
            <a:ext cx="8634288" cy="4801314"/>
          </a:xfrm>
          <a:prstGeom prst="rect">
            <a:avLst/>
          </a:prstGeom>
        </p:spPr>
        <p:txBody>
          <a:bodyPr wrap="square">
            <a:spAutoFit/>
          </a:bodyPr>
          <a:lstStyle/>
          <a:p>
            <a:pPr marL="342900" indent="-342900" algn="just">
              <a:buFont typeface="+mj-lt"/>
              <a:buAutoNum type="arabicParenR" startAt="2"/>
            </a:pPr>
            <a:r>
              <a:rPr lang="ru-RU" b="1" i="1" dirty="0" smtClean="0">
                <a:latin typeface="Times New Roman" panose="02020603050405020304" pitchFamily="18" charset="0"/>
                <a:cs typeface="Times New Roman" panose="02020603050405020304" pitchFamily="18" charset="0"/>
              </a:rPr>
              <a:t>Логическое проектирование </a:t>
            </a:r>
            <a:r>
              <a:rPr lang="ru-RU" dirty="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фаза </a:t>
            </a:r>
            <a:r>
              <a:rPr lang="ru-RU" dirty="0">
                <a:latin typeface="Times New Roman" panose="02020603050405020304" pitchFamily="18" charset="0"/>
                <a:cs typeface="Times New Roman" panose="02020603050405020304" pitchFamily="18" charset="0"/>
              </a:rPr>
              <a:t>логического проектирования предназначена для </a:t>
            </a:r>
            <a:r>
              <a:rPr lang="ru-RU" dirty="0" smtClean="0">
                <a:latin typeface="Times New Roman" panose="02020603050405020304" pitchFamily="18" charset="0"/>
                <a:cs typeface="Times New Roman" panose="02020603050405020304" pitchFamily="18" charset="0"/>
              </a:rPr>
              <a:t>преобразования </a:t>
            </a:r>
            <a:r>
              <a:rPr lang="ru-RU" dirty="0">
                <a:latin typeface="Times New Roman" panose="02020603050405020304" pitchFamily="18" charset="0"/>
                <a:cs typeface="Times New Roman" panose="02020603050405020304" pitchFamily="18" charset="0"/>
              </a:rPr>
              <a:t>обобщенной концептуальной модели в завершенную </a:t>
            </a:r>
            <a:r>
              <a:rPr lang="ru-RU" dirty="0" smtClean="0">
                <a:latin typeface="Times New Roman" panose="02020603050405020304" pitchFamily="18" charset="0"/>
                <a:cs typeface="Times New Roman" panose="02020603050405020304" pitchFamily="18" charset="0"/>
              </a:rPr>
              <a:t>логическую;</a:t>
            </a:r>
            <a:endParaRPr lang="ru-RU" dirty="0">
              <a:latin typeface="Times New Roman" panose="02020603050405020304" pitchFamily="18" charset="0"/>
              <a:cs typeface="Times New Roman" panose="02020603050405020304" pitchFamily="18" charset="0"/>
            </a:endParaRPr>
          </a:p>
          <a:p>
            <a:pPr algn="ctr"/>
            <a:r>
              <a:rPr lang="ru-RU" dirty="0" smtClean="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	</a:t>
            </a:r>
            <a:r>
              <a:rPr lang="ru-RU" b="1" i="1" dirty="0">
                <a:latin typeface="Times New Roman" panose="02020603050405020304" pitchFamily="18" charset="0"/>
                <a:cs typeface="Times New Roman" panose="02020603050405020304" pitchFamily="18" charset="0"/>
              </a:rPr>
              <a:t>Помимо нормализации, на логическом этапе осуществляются </a:t>
            </a:r>
            <a:r>
              <a:rPr lang="ru-RU" b="1" i="1" dirty="0" smtClean="0">
                <a:latin typeface="Times New Roman" panose="02020603050405020304" pitchFamily="18" charset="0"/>
                <a:cs typeface="Times New Roman" panose="02020603050405020304" pitchFamily="18" charset="0"/>
              </a:rPr>
              <a:t>следующие </a:t>
            </a:r>
            <a:r>
              <a:rPr lang="ru-RU" b="1" i="1" dirty="0">
                <a:latin typeface="Times New Roman" panose="02020603050405020304" pitchFamily="18" charset="0"/>
                <a:cs typeface="Times New Roman" panose="02020603050405020304" pitchFamily="18" charset="0"/>
              </a:rPr>
              <a:t>действия:</a:t>
            </a:r>
          </a:p>
          <a:p>
            <a:pPr marL="285750" indent="-285750" algn="just">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уточняются ограничения на данные;</a:t>
            </a:r>
          </a:p>
          <a:p>
            <a:pPr marL="285750" indent="-285750" algn="just">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определяются домены данных;</a:t>
            </a:r>
          </a:p>
          <a:p>
            <a:pPr marL="285750" indent="-285750" algn="just">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вводятся бизнес-правила и корпоративные ограничения </a:t>
            </a:r>
            <a:r>
              <a:rPr lang="ru-RU" dirty="0" smtClean="0">
                <a:latin typeface="Times New Roman" panose="02020603050405020304" pitchFamily="18" charset="0"/>
                <a:cs typeface="Times New Roman" panose="02020603050405020304" pitchFamily="18" charset="0"/>
              </a:rPr>
              <a:t>целостности</a:t>
            </a:r>
            <a:r>
              <a:rPr lang="ru-RU" dirty="0">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определяется местоположение будущих таблиц (в случае </a:t>
            </a:r>
            <a:r>
              <a:rPr lang="ru-RU" dirty="0" smtClean="0">
                <a:latin typeface="Times New Roman" panose="02020603050405020304" pitchFamily="18" charset="0"/>
                <a:cs typeface="Times New Roman" panose="02020603050405020304" pitchFamily="18" charset="0"/>
              </a:rPr>
              <a:t>если речь </a:t>
            </a:r>
            <a:r>
              <a:rPr lang="ru-RU" dirty="0">
                <a:latin typeface="Times New Roman" panose="02020603050405020304" pitchFamily="18" charset="0"/>
                <a:cs typeface="Times New Roman" panose="02020603050405020304" pitchFamily="18" charset="0"/>
              </a:rPr>
              <a:t>идет о распределенной БД</a:t>
            </a:r>
            <a:r>
              <a:rPr lang="ru-RU" dirty="0" smtClean="0">
                <a:latin typeface="Times New Roman" panose="02020603050405020304" pitchFamily="18" charset="0"/>
                <a:cs typeface="Times New Roman" panose="02020603050405020304" pitchFamily="18" charset="0"/>
              </a:rPr>
              <a:t>).</a:t>
            </a:r>
          </a:p>
          <a:p>
            <a:pPr algn="just"/>
            <a:r>
              <a:rPr lang="ru-RU" dirty="0" smtClean="0">
                <a:latin typeface="Times New Roman" panose="02020603050405020304" pitchFamily="18" charset="0"/>
                <a:cs typeface="Times New Roman" panose="02020603050405020304" pitchFamily="18" charset="0"/>
              </a:rPr>
              <a:t>	По </a:t>
            </a:r>
            <a:r>
              <a:rPr lang="ru-RU" dirty="0">
                <a:latin typeface="Times New Roman" panose="02020603050405020304" pitchFamily="18" charset="0"/>
                <a:cs typeface="Times New Roman" panose="02020603050405020304" pitchFamily="18" charset="0"/>
              </a:rPr>
              <a:t>завершении фазы логического проектирования совместно с заказчиком </a:t>
            </a:r>
            <a:r>
              <a:rPr lang="ru-RU" dirty="0" smtClean="0">
                <a:latin typeface="Times New Roman" panose="02020603050405020304" pitchFamily="18" charset="0"/>
                <a:cs typeface="Times New Roman" panose="02020603050405020304" pitchFamily="18" charset="0"/>
              </a:rPr>
              <a:t>создается окончательная </a:t>
            </a:r>
            <a:r>
              <a:rPr lang="ru-RU" dirty="0">
                <a:latin typeface="Times New Roman" panose="02020603050405020304" pitchFamily="18" charset="0"/>
                <a:cs typeface="Times New Roman" panose="02020603050405020304" pitchFamily="18" charset="0"/>
              </a:rPr>
              <a:t>версия технического задания на </a:t>
            </a:r>
            <a:r>
              <a:rPr lang="ru-RU" dirty="0" smtClean="0">
                <a:latin typeface="Times New Roman" panose="02020603050405020304" pitchFamily="18" charset="0"/>
                <a:cs typeface="Times New Roman" panose="02020603050405020304" pitchFamily="18" charset="0"/>
              </a:rPr>
              <a:t>БД. </a:t>
            </a:r>
            <a:r>
              <a:rPr lang="ru-RU" dirty="0">
                <a:latin typeface="Times New Roman" panose="02020603050405020304" pitchFamily="18" charset="0"/>
                <a:cs typeface="Times New Roman" panose="02020603050405020304" pitchFamily="18" charset="0"/>
              </a:rPr>
              <a:t>В </a:t>
            </a:r>
            <a:r>
              <a:rPr lang="ru-RU" dirty="0" smtClean="0">
                <a:latin typeface="Times New Roman" panose="02020603050405020304" pitchFamily="18" charset="0"/>
                <a:cs typeface="Times New Roman" panose="02020603050405020304" pitchFamily="18" charset="0"/>
              </a:rPr>
              <a:t>техническом задании </a:t>
            </a:r>
            <a:r>
              <a:rPr lang="ru-RU" dirty="0">
                <a:latin typeface="Times New Roman" panose="02020603050405020304" pitchFamily="18" charset="0"/>
                <a:cs typeface="Times New Roman" panose="02020603050405020304" pitchFamily="18" charset="0"/>
              </a:rPr>
              <a:t>закрепляются требования к проекту, утверждается </a:t>
            </a:r>
            <a:r>
              <a:rPr lang="ru-RU" dirty="0" smtClean="0">
                <a:latin typeface="Times New Roman" panose="02020603050405020304" pitchFamily="18" charset="0"/>
                <a:cs typeface="Times New Roman" panose="02020603050405020304" pitchFamily="18" charset="0"/>
              </a:rPr>
              <a:t>логическая модель </a:t>
            </a:r>
            <a:r>
              <a:rPr lang="ru-RU" dirty="0">
                <a:latin typeface="Times New Roman" panose="02020603050405020304" pitchFamily="18" charset="0"/>
                <a:cs typeface="Times New Roman" panose="02020603050405020304" pitchFamily="18" charset="0"/>
              </a:rPr>
              <a:t>БД, описываются необходимые отчеты и т. п. После разработки </a:t>
            </a:r>
            <a:r>
              <a:rPr lang="ru-RU" dirty="0" smtClean="0">
                <a:latin typeface="Times New Roman" panose="02020603050405020304" pitchFamily="18" charset="0"/>
                <a:cs typeface="Times New Roman" panose="02020603050405020304" pitchFamily="18" charset="0"/>
              </a:rPr>
              <a:t>технического задания </a:t>
            </a:r>
            <a:r>
              <a:rPr lang="ru-RU" dirty="0">
                <a:latin typeface="Times New Roman" panose="02020603050405020304" pitchFamily="18" charset="0"/>
                <a:cs typeface="Times New Roman" panose="02020603050405020304" pitchFamily="18" charset="0"/>
              </a:rPr>
              <a:t>между разработчиком БД и заказчиком заключается юридический </a:t>
            </a:r>
            <a:r>
              <a:rPr lang="ru-RU" dirty="0" smtClean="0">
                <a:latin typeface="Times New Roman" panose="02020603050405020304" pitchFamily="18" charset="0"/>
                <a:cs typeface="Times New Roman" panose="02020603050405020304" pitchFamily="18" charset="0"/>
              </a:rPr>
              <a:t>договор на </a:t>
            </a:r>
            <a:r>
              <a:rPr lang="ru-RU" dirty="0">
                <a:latin typeface="Times New Roman" panose="02020603050405020304" pitchFamily="18" charset="0"/>
                <a:cs typeface="Times New Roman" panose="02020603050405020304" pitchFamily="18" charset="0"/>
              </a:rPr>
              <a:t>разработку БД, в котором, помимо всего прочего, окончательно </a:t>
            </a:r>
            <a:r>
              <a:rPr lang="ru-RU" dirty="0" smtClean="0">
                <a:latin typeface="Times New Roman" panose="02020603050405020304" pitchFamily="18" charset="0"/>
                <a:cs typeface="Times New Roman" panose="02020603050405020304" pitchFamily="18" charset="0"/>
              </a:rPr>
              <a:t>утверждаются стоимость </a:t>
            </a:r>
            <a:r>
              <a:rPr lang="ru-RU" dirty="0">
                <a:latin typeface="Times New Roman" panose="02020603050405020304" pitchFamily="18" charset="0"/>
                <a:cs typeface="Times New Roman" panose="02020603050405020304" pitchFamily="18" charset="0"/>
              </a:rPr>
              <a:t>и сроки выполнения проекта.</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5417795"/>
            <a:ext cx="3672408" cy="13328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870610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116632"/>
            <a:ext cx="8779134" cy="432048"/>
          </a:xfrm>
        </p:spPr>
        <p:txBody>
          <a:bodyPr>
            <a:normAutofit fontScale="90000"/>
          </a:bodyPr>
          <a:lstStyle/>
          <a:p>
            <a:r>
              <a:rPr lang="ru-RU" sz="2800" b="1" dirty="0">
                <a:latin typeface="Times New Roman" pitchFamily="18" charset="0"/>
                <a:cs typeface="Times New Roman" pitchFamily="18" charset="0"/>
              </a:rPr>
              <a:t>Этап проектирования </a:t>
            </a:r>
            <a:r>
              <a:rPr lang="ru-RU" sz="2800" b="1" dirty="0" smtClean="0">
                <a:latin typeface="Times New Roman" pitchFamily="18" charset="0"/>
                <a:cs typeface="Times New Roman" pitchFamily="18" charset="0"/>
              </a:rPr>
              <a:t>БД. Физическое проектирование</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25</a:t>
            </a:r>
            <a:endParaRPr lang="ru-RU" dirty="0"/>
          </a:p>
        </p:txBody>
      </p:sp>
      <p:sp>
        <p:nvSpPr>
          <p:cNvPr id="6" name="Прямоугольник 5"/>
          <p:cNvSpPr/>
          <p:nvPr/>
        </p:nvSpPr>
        <p:spPr>
          <a:xfrm>
            <a:off x="208414" y="548680"/>
            <a:ext cx="8856983" cy="4247317"/>
          </a:xfrm>
          <a:prstGeom prst="rect">
            <a:avLst/>
          </a:prstGeom>
        </p:spPr>
        <p:txBody>
          <a:bodyPr wrap="square">
            <a:spAutoFit/>
          </a:bodyPr>
          <a:lstStyle/>
          <a:p>
            <a:pPr marL="342900" indent="-342900" algn="just">
              <a:buFont typeface="+mj-lt"/>
              <a:buAutoNum type="arabicParenR" startAt="3"/>
            </a:pPr>
            <a:r>
              <a:rPr lang="ru-RU" b="1" i="1" dirty="0" smtClean="0">
                <a:latin typeface="Times New Roman" panose="02020603050405020304" pitchFamily="18" charset="0"/>
                <a:cs typeface="Times New Roman" panose="02020603050405020304" pitchFamily="18" charset="0"/>
              </a:rPr>
              <a:t>Физическое проектирование </a:t>
            </a:r>
            <a:r>
              <a:rPr lang="ru-RU" dirty="0">
                <a:latin typeface="Times New Roman" panose="02020603050405020304" pitchFamily="18" charset="0"/>
                <a:cs typeface="Times New Roman" panose="02020603050405020304" pitchFamily="18" charset="0"/>
              </a:rPr>
              <a:t>- это уточнение решения с </a:t>
            </a:r>
            <a:r>
              <a:rPr lang="ru-RU" dirty="0" smtClean="0">
                <a:latin typeface="Times New Roman" panose="02020603050405020304" pitchFamily="18" charset="0"/>
                <a:cs typeface="Times New Roman" panose="02020603050405020304" pitchFamily="18" charset="0"/>
              </a:rPr>
              <a:t>учетом имеющихся в </a:t>
            </a:r>
            <a:r>
              <a:rPr lang="ru-RU" dirty="0">
                <a:latin typeface="Times New Roman" panose="02020603050405020304" pitchFamily="18" charset="0"/>
                <a:cs typeface="Times New Roman" panose="02020603050405020304" pitchFamily="18" charset="0"/>
              </a:rPr>
              <a:t>наличии разработчика технологий, возможности </a:t>
            </a:r>
            <a:r>
              <a:rPr lang="ru-RU" dirty="0" smtClean="0">
                <a:latin typeface="Times New Roman" panose="02020603050405020304" pitchFamily="18" charset="0"/>
                <a:cs typeface="Times New Roman" panose="02020603050405020304" pitchFamily="18" charset="0"/>
              </a:rPr>
              <a:t>реализации </a:t>
            </a:r>
            <a:r>
              <a:rPr lang="ru-RU" dirty="0">
                <a:latin typeface="Times New Roman" panose="02020603050405020304" pitchFamily="18" charset="0"/>
                <a:cs typeface="Times New Roman" panose="02020603050405020304" pitchFamily="18" charset="0"/>
              </a:rPr>
              <a:t>и требуемой производительности. Только на </a:t>
            </a:r>
            <a:r>
              <a:rPr lang="ru-RU" dirty="0" smtClean="0">
                <a:latin typeface="Times New Roman" panose="02020603050405020304" pitchFamily="18" charset="0"/>
                <a:cs typeface="Times New Roman" panose="02020603050405020304" pitchFamily="18" charset="0"/>
              </a:rPr>
              <a:t>заключительной фазе </a:t>
            </a:r>
            <a:r>
              <a:rPr lang="ru-RU" dirty="0">
                <a:latin typeface="Times New Roman" panose="02020603050405020304" pitchFamily="18" charset="0"/>
                <a:cs typeface="Times New Roman" panose="02020603050405020304" pitchFamily="18" charset="0"/>
              </a:rPr>
              <a:t>проектирования БД на смену так нелюбимой </a:t>
            </a:r>
            <a:r>
              <a:rPr lang="ru-RU" dirty="0" smtClean="0">
                <a:latin typeface="Times New Roman" panose="02020603050405020304" pitchFamily="18" charset="0"/>
                <a:cs typeface="Times New Roman" panose="02020603050405020304" pitchFamily="18" charset="0"/>
              </a:rPr>
              <a:t>программистами бумажной </a:t>
            </a:r>
            <a:r>
              <a:rPr lang="ru-RU" dirty="0">
                <a:latin typeface="Times New Roman" panose="02020603050405020304" pitchFamily="18" charset="0"/>
                <a:cs typeface="Times New Roman" panose="02020603050405020304" pitchFamily="18" charset="0"/>
              </a:rPr>
              <a:t>работе приходит реальная работа на компьютере. Во </a:t>
            </a:r>
            <a:r>
              <a:rPr lang="ru-RU" dirty="0" smtClean="0">
                <a:latin typeface="Times New Roman" panose="02020603050405020304" pitchFamily="18" charset="0"/>
                <a:cs typeface="Times New Roman" panose="02020603050405020304" pitchFamily="18" charset="0"/>
              </a:rPr>
              <a:t>время физического </a:t>
            </a:r>
            <a:r>
              <a:rPr lang="ru-RU" dirty="0">
                <a:latin typeface="Times New Roman" panose="02020603050405020304" pitchFamily="18" charset="0"/>
                <a:cs typeface="Times New Roman" panose="02020603050405020304" pitchFamily="18" charset="0"/>
              </a:rPr>
              <a:t>проектирования задачей проектировщика становится </a:t>
            </a:r>
            <a:r>
              <a:rPr lang="ru-RU" dirty="0" smtClean="0">
                <a:latin typeface="Times New Roman" panose="02020603050405020304" pitchFamily="18" charset="0"/>
                <a:cs typeface="Times New Roman" panose="02020603050405020304" pitchFamily="18" charset="0"/>
              </a:rPr>
              <a:t>перенос </a:t>
            </a:r>
            <a:r>
              <a:rPr lang="ru-RU" dirty="0">
                <a:latin typeface="Times New Roman" panose="02020603050405020304" pitchFamily="18" charset="0"/>
                <a:cs typeface="Times New Roman" panose="02020603050405020304" pitchFamily="18" charset="0"/>
              </a:rPr>
              <a:t>логической модели на платформу целевой СУБД. С этой </a:t>
            </a:r>
            <a:r>
              <a:rPr lang="ru-RU" dirty="0" smtClean="0">
                <a:latin typeface="Times New Roman" panose="02020603050405020304" pitchFamily="18" charset="0"/>
                <a:cs typeface="Times New Roman" panose="02020603050405020304" pitchFamily="18" charset="0"/>
              </a:rPr>
              <a:t>целью разработчик </a:t>
            </a:r>
            <a:r>
              <a:rPr lang="ru-RU" dirty="0">
                <a:latin typeface="Times New Roman" panose="02020603050405020304" pitchFamily="18" charset="0"/>
                <a:cs typeface="Times New Roman" panose="02020603050405020304" pitchFamily="18" charset="0"/>
              </a:rPr>
              <a:t>делает следующее:</a:t>
            </a:r>
          </a:p>
          <a:p>
            <a:pPr marL="285750" indent="-285750" algn="just">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создает таблицы и связи между ними;</a:t>
            </a:r>
          </a:p>
          <a:p>
            <a:pPr marL="285750" indent="-285750" algn="just">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назначает вторичные индексы таблиц;</a:t>
            </a:r>
          </a:p>
          <a:p>
            <a:pPr marL="285750" indent="-285750" algn="just">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разрабатывает представления;</a:t>
            </a:r>
          </a:p>
          <a:p>
            <a:pPr marL="285750" indent="-285750" algn="just">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реализует бизнес-логику БД (в первую очередь с помощью </a:t>
            </a:r>
            <a:r>
              <a:rPr lang="ru-RU" dirty="0" smtClean="0">
                <a:latin typeface="Times New Roman" panose="02020603050405020304" pitchFamily="18" charset="0"/>
                <a:cs typeface="Times New Roman" panose="02020603050405020304" pitchFamily="18" charset="0"/>
              </a:rPr>
              <a:t>триггеров </a:t>
            </a:r>
            <a:r>
              <a:rPr lang="ru-RU" dirty="0">
                <a:latin typeface="Times New Roman" panose="02020603050405020304" pitchFamily="18" charset="0"/>
                <a:cs typeface="Times New Roman" panose="02020603050405020304" pitchFamily="18" charset="0"/>
              </a:rPr>
              <a:t>и хранимых процедур);</a:t>
            </a:r>
          </a:p>
          <a:p>
            <a:pPr marL="285750" indent="-285750" algn="just">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определяет функциональные характеристики транзакций;</a:t>
            </a:r>
          </a:p>
          <a:p>
            <a:pPr marL="285750" indent="-285750" algn="just">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внедряет механизмы защиты (как минимум </a:t>
            </a:r>
            <a:r>
              <a:rPr lang="ru-RU" dirty="0" smtClean="0">
                <a:latin typeface="Times New Roman" panose="02020603050405020304" pitchFamily="18" charset="0"/>
                <a:cs typeface="Times New Roman" panose="02020603050405020304" pitchFamily="18" charset="0"/>
              </a:rPr>
              <a:t>предусматривает авторизацию </a:t>
            </a:r>
            <a:r>
              <a:rPr lang="ru-RU" dirty="0">
                <a:latin typeface="Times New Roman" panose="02020603050405020304" pitchFamily="18" charset="0"/>
                <a:cs typeface="Times New Roman" panose="02020603050405020304" pitchFamily="18" charset="0"/>
              </a:rPr>
              <a:t>пользователей и назначает правила доступа к </a:t>
            </a:r>
            <a:r>
              <a:rPr lang="ru-RU" dirty="0" smtClean="0">
                <a:latin typeface="Times New Roman" panose="02020603050405020304" pitchFamily="18" charset="0"/>
                <a:cs typeface="Times New Roman" panose="02020603050405020304" pitchFamily="18" charset="0"/>
              </a:rPr>
              <a:t>данным</a:t>
            </a:r>
            <a:r>
              <a:rPr lang="ru-RU" dirty="0">
                <a:latin typeface="Times New Roman" panose="02020603050405020304" pitchFamily="18" charset="0"/>
                <a:cs typeface="Times New Roman" panose="02020603050405020304" pitchFamily="18" charset="0"/>
              </a:rPr>
              <a:t>).</a:t>
            </a:r>
            <a:endParaRPr lang="ru-RU" dirty="0" smtClean="0">
              <a:latin typeface="Times New Roman" panose="02020603050405020304" pitchFamily="18" charset="0"/>
              <a:cs typeface="Times New Roman" panose="02020603050405020304" pitchFamily="18" charset="0"/>
            </a:endParaRP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337" y="4718132"/>
            <a:ext cx="3672408" cy="2032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6687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116632"/>
            <a:ext cx="8779134" cy="792088"/>
          </a:xfrm>
        </p:spPr>
        <p:txBody>
          <a:bodyPr>
            <a:normAutofit fontScale="90000"/>
          </a:bodyPr>
          <a:lstStyle/>
          <a:p>
            <a:r>
              <a:rPr lang="ru-RU" sz="2800" b="1" dirty="0">
                <a:latin typeface="Times New Roman" pitchFamily="18" charset="0"/>
                <a:cs typeface="Times New Roman" pitchFamily="18" charset="0"/>
              </a:rPr>
              <a:t>Этап проектирования </a:t>
            </a:r>
            <a:r>
              <a:rPr lang="ru-RU" sz="2800" b="1" dirty="0" smtClean="0">
                <a:latin typeface="Times New Roman" pitchFamily="18" charset="0"/>
                <a:cs typeface="Times New Roman" pitchFamily="18" charset="0"/>
              </a:rPr>
              <a:t>БД. Физическое проектирование</a:t>
            </a:r>
            <a:r>
              <a:rPr lang="ru-RU" sz="2800" b="1" dirty="0">
                <a:latin typeface="Times New Roman" pitchFamily="18" charset="0"/>
                <a:cs typeface="Times New Roman" pitchFamily="18" charset="0"/>
              </a:rPr>
              <a:t>. Этап выбора СУБД</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26</a:t>
            </a:r>
            <a:endParaRPr lang="ru-RU" dirty="0"/>
          </a:p>
        </p:txBody>
      </p:sp>
      <p:sp>
        <p:nvSpPr>
          <p:cNvPr id="6" name="Прямоугольник 5"/>
          <p:cNvSpPr/>
          <p:nvPr/>
        </p:nvSpPr>
        <p:spPr>
          <a:xfrm>
            <a:off x="384235" y="908720"/>
            <a:ext cx="8431763" cy="5355312"/>
          </a:xfrm>
          <a:prstGeom prst="rect">
            <a:avLst/>
          </a:prstGeom>
        </p:spPr>
        <p:txBody>
          <a:bodyPr wrap="square">
            <a:spAutoFit/>
          </a:bodyPr>
          <a:lstStyle/>
          <a:p>
            <a:pPr algn="just"/>
            <a:r>
              <a:rPr lang="ru-RU" dirty="0" smtClean="0">
                <a:latin typeface="Times New Roman" panose="02020603050405020304" pitchFamily="18" charset="0"/>
                <a:cs typeface="Times New Roman" panose="02020603050405020304" pitchFamily="18" charset="0"/>
              </a:rPr>
              <a:t>	Зачастую </a:t>
            </a:r>
            <a:r>
              <a:rPr lang="ru-RU" dirty="0">
                <a:latin typeface="Times New Roman" panose="02020603050405020304" pitchFamily="18" charset="0"/>
                <a:cs typeface="Times New Roman" panose="02020603050405020304" pitchFamily="18" charset="0"/>
              </a:rPr>
              <a:t>решающее влияние на процесс выбора целевой СУБД оказывает наличие на предприятии уже развернутого программного обеспечения (иногда устаревшего и, соответственно, не поддерживаемого компанией-разработчиком). В подобной ситуации заказчик БД, </a:t>
            </a:r>
            <a:r>
              <a:rPr lang="ru-RU" dirty="0" smtClean="0">
                <a:latin typeface="Times New Roman" panose="02020603050405020304" pitchFamily="18" charset="0"/>
                <a:cs typeface="Times New Roman" panose="02020603050405020304" pitchFamily="18" charset="0"/>
              </a:rPr>
              <a:t>в первую </a:t>
            </a:r>
            <a:r>
              <a:rPr lang="ru-RU" dirty="0">
                <a:latin typeface="Times New Roman" panose="02020603050405020304" pitchFamily="18" charset="0"/>
                <a:cs typeface="Times New Roman" panose="02020603050405020304" pitchFamily="18" charset="0"/>
              </a:rPr>
              <a:t>очередь исходя из соображений экономии денежных </a:t>
            </a:r>
            <a:r>
              <a:rPr lang="ru-RU" dirty="0" smtClean="0">
                <a:latin typeface="Times New Roman" panose="02020603050405020304" pitchFamily="18" charset="0"/>
                <a:cs typeface="Times New Roman" panose="02020603050405020304" pitchFamily="18" charset="0"/>
              </a:rPr>
              <a:t>средств, настоятельно рекомендует </a:t>
            </a:r>
            <a:r>
              <a:rPr lang="ru-RU" dirty="0">
                <a:latin typeface="Times New Roman" panose="02020603050405020304" pitchFamily="18" charset="0"/>
                <a:cs typeface="Times New Roman" panose="02020603050405020304" pitchFamily="18" charset="0"/>
              </a:rPr>
              <a:t>проектировщику сосредоточить свое </a:t>
            </a:r>
            <a:r>
              <a:rPr lang="ru-RU" dirty="0" smtClean="0">
                <a:latin typeface="Times New Roman" panose="02020603050405020304" pitchFamily="18" charset="0"/>
                <a:cs typeface="Times New Roman" panose="02020603050405020304" pitchFamily="18" charset="0"/>
              </a:rPr>
              <a:t>внимание </a:t>
            </a:r>
            <a:r>
              <a:rPr lang="ru-RU" dirty="0">
                <a:latin typeface="Times New Roman" panose="02020603050405020304" pitchFamily="18" charset="0"/>
                <a:cs typeface="Times New Roman" panose="02020603050405020304" pitchFamily="18" charset="0"/>
              </a:rPr>
              <a:t>на имеющейся в наличии системе. Отрицательные стороны </a:t>
            </a:r>
            <a:r>
              <a:rPr lang="ru-RU" dirty="0" smtClean="0">
                <a:latin typeface="Times New Roman" panose="02020603050405020304" pitchFamily="18" charset="0"/>
                <a:cs typeface="Times New Roman" panose="02020603050405020304" pitchFamily="18" charset="0"/>
              </a:rPr>
              <a:t>такого </a:t>
            </a:r>
            <a:r>
              <a:rPr lang="ru-RU" dirty="0">
                <a:latin typeface="Times New Roman" panose="02020603050405020304" pitchFamily="18" charset="0"/>
                <a:cs typeface="Times New Roman" panose="02020603050405020304" pitchFamily="18" charset="0"/>
              </a:rPr>
              <a:t>подхода к процессу совершенствования корпоративной </a:t>
            </a:r>
            <a:r>
              <a:rPr lang="ru-RU" dirty="0" smtClean="0">
                <a:latin typeface="Times New Roman" panose="02020603050405020304" pitchFamily="18" charset="0"/>
                <a:cs typeface="Times New Roman" panose="02020603050405020304" pitchFamily="18" charset="0"/>
              </a:rPr>
              <a:t>информационной </a:t>
            </a:r>
            <a:r>
              <a:rPr lang="ru-RU" dirty="0">
                <a:latin typeface="Times New Roman" panose="02020603050405020304" pitchFamily="18" charset="0"/>
                <a:cs typeface="Times New Roman" panose="02020603050405020304" pitchFamily="18" charset="0"/>
              </a:rPr>
              <a:t>системы в комментариях не нуждаются. От того, сможете </a:t>
            </a:r>
            <a:r>
              <a:rPr lang="ru-RU" dirty="0" smtClean="0">
                <a:latin typeface="Times New Roman" panose="02020603050405020304" pitchFamily="18" charset="0"/>
                <a:cs typeface="Times New Roman" panose="02020603050405020304" pitchFamily="18" charset="0"/>
              </a:rPr>
              <a:t>ли вы </a:t>
            </a:r>
            <a:r>
              <a:rPr lang="ru-RU" dirty="0">
                <a:latin typeface="Times New Roman" panose="02020603050405020304" pitchFamily="18" charset="0"/>
                <a:cs typeface="Times New Roman" panose="02020603050405020304" pitchFamily="18" charset="0"/>
              </a:rPr>
              <a:t>переломить ситуацию, зависит многое, в том числе безопасность </a:t>
            </a:r>
            <a:r>
              <a:rPr lang="ru-RU" dirty="0" smtClean="0">
                <a:latin typeface="Times New Roman" panose="02020603050405020304" pitchFamily="18" charset="0"/>
                <a:cs typeface="Times New Roman" panose="02020603050405020304" pitchFamily="18" charset="0"/>
              </a:rPr>
              <a:t>и надежность </a:t>
            </a:r>
            <a:r>
              <a:rPr lang="ru-RU" dirty="0">
                <a:latin typeface="Times New Roman" panose="02020603050405020304" pitchFamily="18" charset="0"/>
                <a:cs typeface="Times New Roman" panose="02020603050405020304" pitchFamily="18" charset="0"/>
              </a:rPr>
              <a:t>работы будущей БД.</a:t>
            </a:r>
          </a:p>
          <a:p>
            <a:pPr algn="just"/>
            <a:r>
              <a:rPr lang="ru-RU" dirty="0" smtClean="0">
                <a:latin typeface="Times New Roman" panose="02020603050405020304" pitchFamily="18" charset="0"/>
                <a:cs typeface="Times New Roman" panose="02020603050405020304" pitchFamily="18" charset="0"/>
              </a:rPr>
              <a:t>	Другой </a:t>
            </a:r>
            <a:r>
              <a:rPr lang="ru-RU" dirty="0">
                <a:latin typeface="Times New Roman" panose="02020603050405020304" pitchFamily="18" charset="0"/>
                <a:cs typeface="Times New Roman" panose="02020603050405020304" pitchFamily="18" charset="0"/>
              </a:rPr>
              <a:t>стороной медали выступают предпочтения </a:t>
            </a:r>
            <a:r>
              <a:rPr lang="ru-RU" dirty="0" smtClean="0">
                <a:latin typeface="Times New Roman" panose="02020603050405020304" pitchFamily="18" charset="0"/>
                <a:cs typeface="Times New Roman" panose="02020603050405020304" pitchFamily="18" charset="0"/>
              </a:rPr>
              <a:t>программистов, которые </a:t>
            </a:r>
            <a:r>
              <a:rPr lang="ru-RU" dirty="0">
                <a:latin typeface="Times New Roman" panose="02020603050405020304" pitchFamily="18" charset="0"/>
                <a:cs typeface="Times New Roman" panose="02020603050405020304" pitchFamily="18" charset="0"/>
              </a:rPr>
              <a:t>уже достаточно давно работают с определенной СУБД и </a:t>
            </a:r>
            <a:r>
              <a:rPr lang="ru-RU" dirty="0" smtClean="0">
                <a:latin typeface="Times New Roman" panose="02020603050405020304" pitchFamily="18" charset="0"/>
                <a:cs typeface="Times New Roman" panose="02020603050405020304" pitchFamily="18" charset="0"/>
              </a:rPr>
              <a:t>обладают </a:t>
            </a:r>
            <a:r>
              <a:rPr lang="ru-RU" dirty="0">
                <a:latin typeface="Times New Roman" panose="02020603050405020304" pitchFamily="18" charset="0"/>
                <a:cs typeface="Times New Roman" panose="02020603050405020304" pitchFamily="18" charset="0"/>
              </a:rPr>
              <a:t>необходимым опытом и профессионализмом. Если </a:t>
            </a:r>
            <a:r>
              <a:rPr lang="ru-RU" dirty="0" smtClean="0">
                <a:latin typeface="Times New Roman" panose="02020603050405020304" pitchFamily="18" charset="0"/>
                <a:cs typeface="Times New Roman" panose="02020603050405020304" pitchFamily="18" charset="0"/>
              </a:rPr>
              <a:t>эксплуатируемое </a:t>
            </a:r>
            <a:r>
              <a:rPr lang="ru-RU" dirty="0">
                <a:latin typeface="Times New Roman" panose="02020603050405020304" pitchFamily="18" charset="0"/>
                <a:cs typeface="Times New Roman" panose="02020603050405020304" pitchFamily="18" charset="0"/>
              </a:rPr>
              <a:t>вами программное обеспечение современно, надежно, </a:t>
            </a:r>
            <a:r>
              <a:rPr lang="ru-RU" dirty="0" smtClean="0">
                <a:latin typeface="Times New Roman" panose="02020603050405020304" pitchFamily="18" charset="0"/>
                <a:cs typeface="Times New Roman" panose="02020603050405020304" pitchFamily="18" charset="0"/>
              </a:rPr>
              <a:t>безопасно, экономически </a:t>
            </a:r>
            <a:r>
              <a:rPr lang="ru-RU" dirty="0">
                <a:latin typeface="Times New Roman" panose="02020603050405020304" pitchFamily="18" charset="0"/>
                <a:cs typeface="Times New Roman" panose="02020603050405020304" pitchFamily="18" charset="0"/>
              </a:rPr>
              <a:t>выгодно и т. д., то в таком случае докажите </a:t>
            </a:r>
            <a:r>
              <a:rPr lang="ru-RU" dirty="0" smtClean="0">
                <a:latin typeface="Times New Roman" panose="02020603050405020304" pitchFamily="18" charset="0"/>
                <a:cs typeface="Times New Roman" panose="02020603050405020304" pitchFamily="18" charset="0"/>
              </a:rPr>
              <a:t>заказчику, что </a:t>
            </a:r>
            <a:r>
              <a:rPr lang="ru-RU" dirty="0">
                <a:latin typeface="Times New Roman" panose="02020603050405020304" pitchFamily="18" charset="0"/>
                <a:cs typeface="Times New Roman" panose="02020603050405020304" pitchFamily="18" charset="0"/>
              </a:rPr>
              <a:t>именно за этим ПО будущее его компании</a:t>
            </a:r>
            <a:r>
              <a:rPr lang="ru-RU" dirty="0" smtClean="0">
                <a:latin typeface="Times New Roman" panose="02020603050405020304" pitchFamily="18" charset="0"/>
                <a:cs typeface="Times New Roman" panose="02020603050405020304" pitchFamily="18" charset="0"/>
              </a:rPr>
              <a:t>.</a:t>
            </a:r>
          </a:p>
          <a:p>
            <a:pPr algn="just"/>
            <a:r>
              <a:rPr lang="ru-RU" dirty="0" smtClean="0">
                <a:latin typeface="Times New Roman" panose="02020603050405020304" pitchFamily="18" charset="0"/>
                <a:cs typeface="Times New Roman" panose="02020603050405020304" pitchFamily="18" charset="0"/>
              </a:rPr>
              <a:t>	</a:t>
            </a:r>
            <a:r>
              <a:rPr lang="ru-RU" b="1" i="1" dirty="0" smtClean="0">
                <a:latin typeface="Times New Roman" panose="02020603050405020304" pitchFamily="18" charset="0"/>
                <a:cs typeface="Times New Roman" panose="02020603050405020304" pitchFamily="18" charset="0"/>
              </a:rPr>
              <a:t>Результаты </a:t>
            </a:r>
            <a:r>
              <a:rPr lang="ru-RU" b="1" i="1" dirty="0">
                <a:latin typeface="Times New Roman" panose="02020603050405020304" pitchFamily="18" charset="0"/>
                <a:cs typeface="Times New Roman" panose="02020603050405020304" pitchFamily="18" charset="0"/>
              </a:rPr>
              <a:t>анализа программных продуктов различных </a:t>
            </a:r>
            <a:r>
              <a:rPr lang="ru-RU" b="1" i="1" dirty="0" smtClean="0">
                <a:latin typeface="Times New Roman" panose="02020603050405020304" pitchFamily="18" charset="0"/>
                <a:cs typeface="Times New Roman" panose="02020603050405020304" pitchFamily="18" charset="0"/>
              </a:rPr>
              <a:t>производителей </a:t>
            </a:r>
            <a:r>
              <a:rPr lang="ru-RU" b="1" i="1" dirty="0">
                <a:latin typeface="Times New Roman" panose="02020603050405020304" pitchFamily="18" charset="0"/>
                <a:cs typeface="Times New Roman" panose="02020603050405020304" pitchFamily="18" charset="0"/>
              </a:rPr>
              <a:t>выносятся на обсуждение с заказчиком базы данных, и только </a:t>
            </a:r>
            <a:r>
              <a:rPr lang="ru-RU" b="1" i="1" dirty="0" smtClean="0">
                <a:latin typeface="Times New Roman" panose="02020603050405020304" pitchFamily="18" charset="0"/>
                <a:cs typeface="Times New Roman" panose="02020603050405020304" pitchFamily="18" charset="0"/>
              </a:rPr>
              <a:t>затем </a:t>
            </a:r>
            <a:r>
              <a:rPr lang="ru-RU" b="1" i="1" dirty="0">
                <a:latin typeface="Times New Roman" panose="02020603050405020304" pitchFamily="18" charset="0"/>
                <a:cs typeface="Times New Roman" panose="02020603050405020304" pitchFamily="18" charset="0"/>
              </a:rPr>
              <a:t>принимается решение о выборе целевой СУБД.</a:t>
            </a:r>
            <a:endParaRPr lang="ru-RU" b="1" i="1"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52282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116632"/>
            <a:ext cx="8779134" cy="792088"/>
          </a:xfrm>
        </p:spPr>
        <p:txBody>
          <a:bodyPr>
            <a:normAutofit fontScale="90000"/>
          </a:bodyPr>
          <a:lstStyle/>
          <a:p>
            <a:r>
              <a:rPr lang="ru-RU" sz="2800" b="1" dirty="0">
                <a:latin typeface="Times New Roman" pitchFamily="18" charset="0"/>
                <a:cs typeface="Times New Roman" pitchFamily="18" charset="0"/>
              </a:rPr>
              <a:t>Этап проектирования </a:t>
            </a:r>
            <a:r>
              <a:rPr lang="ru-RU" sz="2800" b="1" dirty="0" smtClean="0">
                <a:latin typeface="Times New Roman" pitchFamily="18" charset="0"/>
                <a:cs typeface="Times New Roman" pitchFamily="18" charset="0"/>
              </a:rPr>
              <a:t>БД. Физическое проектирование</a:t>
            </a:r>
            <a:r>
              <a:rPr lang="ru-RU" sz="2800" b="1" dirty="0">
                <a:latin typeface="Times New Roman" pitchFamily="18" charset="0"/>
                <a:cs typeface="Times New Roman" pitchFamily="18" charset="0"/>
              </a:rPr>
              <a:t>. Этап выбора СУБД</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27</a:t>
            </a:r>
            <a:endParaRPr lang="ru-RU" dirty="0"/>
          </a:p>
        </p:txBody>
      </p:sp>
      <p:pic>
        <p:nvPicPr>
          <p:cNvPr id="174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7824" y="1052736"/>
            <a:ext cx="2719015" cy="24498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Стрелка вниз 2"/>
          <p:cNvSpPr/>
          <p:nvPr/>
        </p:nvSpPr>
        <p:spPr>
          <a:xfrm rot="2232380">
            <a:off x="2411760" y="3502542"/>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Стрелка вниз 4"/>
          <p:cNvSpPr/>
          <p:nvPr/>
        </p:nvSpPr>
        <p:spPr>
          <a:xfrm>
            <a:off x="4105015" y="3589006"/>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Стрелка вниз 7"/>
          <p:cNvSpPr/>
          <p:nvPr/>
        </p:nvSpPr>
        <p:spPr>
          <a:xfrm rot="19743445">
            <a:off x="5868144" y="3455587"/>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4488967"/>
            <a:ext cx="2464591" cy="21617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3" name="Picture 5" descr="https://fuzeservers.ru/wp-content/uploads/9/4/6/946cf881da59d4135821c2ba94334ad8.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12576" y="4539175"/>
            <a:ext cx="1923519" cy="2138636"/>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2029" y="4670936"/>
            <a:ext cx="1854019" cy="17978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Стрелка вправо 6"/>
          <p:cNvSpPr/>
          <p:nvPr/>
        </p:nvSpPr>
        <p:spPr>
          <a:xfrm rot="10800000">
            <a:off x="2051719" y="2060848"/>
            <a:ext cx="808407"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7416" name="Picture 8" descr="https://www.aperiam.com/wp-content/uploads/2019/09/mongodb-dba.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9512" y="1808820"/>
            <a:ext cx="1792198" cy="1008112"/>
          </a:xfrm>
          <a:prstGeom prst="rect">
            <a:avLst/>
          </a:prstGeom>
          <a:noFill/>
          <a:extLst>
            <a:ext uri="{909E8E84-426E-40DD-AFC4-6F175D3DCCD1}">
              <a14:hiddenFill xmlns:a14="http://schemas.microsoft.com/office/drawing/2010/main">
                <a:solidFill>
                  <a:srgbClr val="FFFFFF"/>
                </a:solidFill>
              </a14:hiddenFill>
            </a:ext>
          </a:extLst>
        </p:spPr>
      </p:pic>
      <p:sp>
        <p:nvSpPr>
          <p:cNvPr id="9" name="Стрелка вправо 8"/>
          <p:cNvSpPr/>
          <p:nvPr/>
        </p:nvSpPr>
        <p:spPr>
          <a:xfrm>
            <a:off x="5796136" y="2025611"/>
            <a:ext cx="1008112"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7418" name="Picture 10" descr="https://upload.wikimedia.org/wikipedia/commons/thumb/5/5e/Cassandra_logo.svg/1200px-Cassandra_logo.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31794" y="1603480"/>
            <a:ext cx="2117598" cy="1418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85319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44624"/>
            <a:ext cx="8779134" cy="504056"/>
          </a:xfrm>
        </p:spPr>
        <p:txBody>
          <a:bodyPr>
            <a:normAutofit fontScale="90000"/>
          </a:bodyPr>
          <a:lstStyle/>
          <a:p>
            <a:r>
              <a:rPr lang="ru-RU" sz="2800" b="1" dirty="0">
                <a:latin typeface="Times New Roman" pitchFamily="18" charset="0"/>
                <a:cs typeface="Times New Roman" pitchFamily="18" charset="0"/>
              </a:rPr>
              <a:t>Критерии для оценки </a:t>
            </a:r>
            <a:r>
              <a:rPr lang="ru-RU" sz="2800" b="1" dirty="0" smtClean="0">
                <a:latin typeface="Times New Roman" pitchFamily="18" charset="0"/>
                <a:cs typeface="Times New Roman" pitchFamily="18" charset="0"/>
              </a:rPr>
              <a:t>СУБД</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28</a:t>
            </a:r>
            <a:endParaRPr lang="ru-RU" dirty="0"/>
          </a:p>
        </p:txBody>
      </p:sp>
      <p:pic>
        <p:nvPicPr>
          <p:cNvPr id="174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863" y="604838"/>
            <a:ext cx="8296275" cy="564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75876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44624"/>
            <a:ext cx="8779134" cy="504056"/>
          </a:xfrm>
        </p:spPr>
        <p:txBody>
          <a:bodyPr>
            <a:normAutofit fontScale="90000"/>
          </a:bodyPr>
          <a:lstStyle/>
          <a:p>
            <a:r>
              <a:rPr lang="ru-RU" sz="2800" b="1" dirty="0">
                <a:latin typeface="Times New Roman" pitchFamily="18" charset="0"/>
                <a:cs typeface="Times New Roman" pitchFamily="18" charset="0"/>
              </a:rPr>
              <a:t>Критерии для оценки </a:t>
            </a:r>
            <a:r>
              <a:rPr lang="ru-RU" sz="2800" b="1" dirty="0" smtClean="0">
                <a:latin typeface="Times New Roman" pitchFamily="18" charset="0"/>
                <a:cs typeface="Times New Roman" pitchFamily="18" charset="0"/>
              </a:rPr>
              <a:t>СУБД</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29</a:t>
            </a:r>
            <a:endParaRPr lang="ru-RU" dirty="0"/>
          </a:p>
        </p:txBody>
      </p:sp>
      <p:pic>
        <p:nvPicPr>
          <p:cNvPr id="18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359" y="980728"/>
            <a:ext cx="8343900" cy="454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78525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44624"/>
            <a:ext cx="8779134" cy="432048"/>
          </a:xfrm>
        </p:spPr>
        <p:txBody>
          <a:bodyPr>
            <a:normAutofit fontScale="90000"/>
          </a:bodyPr>
          <a:lstStyle/>
          <a:p>
            <a:r>
              <a:rPr lang="ru-RU" sz="2800" b="1" dirty="0">
                <a:latin typeface="Times New Roman" pitchFamily="18" charset="0"/>
                <a:cs typeface="Times New Roman" pitchFamily="18" charset="0"/>
              </a:rPr>
              <a:t>Роль БД на </a:t>
            </a:r>
            <a:r>
              <a:rPr lang="ru-RU" sz="2800" b="1" dirty="0" smtClean="0">
                <a:latin typeface="Times New Roman" pitchFamily="18" charset="0"/>
                <a:cs typeface="Times New Roman" pitchFamily="18" charset="0"/>
              </a:rPr>
              <a:t>предприятии</a:t>
            </a:r>
            <a:endParaRPr lang="ru-RU" sz="2800" b="1" dirty="0"/>
          </a:p>
        </p:txBody>
      </p:sp>
      <p:sp>
        <p:nvSpPr>
          <p:cNvPr id="4" name="TextBox 3"/>
          <p:cNvSpPr txBox="1"/>
          <p:nvPr/>
        </p:nvSpPr>
        <p:spPr>
          <a:xfrm>
            <a:off x="8676456" y="6381328"/>
            <a:ext cx="301686" cy="369332"/>
          </a:xfrm>
          <a:prstGeom prst="rect">
            <a:avLst/>
          </a:prstGeom>
          <a:noFill/>
        </p:spPr>
        <p:txBody>
          <a:bodyPr wrap="none" rtlCol="0">
            <a:spAutoFit/>
          </a:bodyPr>
          <a:lstStyle/>
          <a:p>
            <a:r>
              <a:rPr lang="ru-RU" dirty="0" smtClean="0"/>
              <a:t>3</a:t>
            </a:r>
            <a:endParaRPr lang="ru-RU" dirty="0"/>
          </a:p>
        </p:txBody>
      </p:sp>
      <p:sp>
        <p:nvSpPr>
          <p:cNvPr id="3" name="Прямоугольник 2"/>
          <p:cNvSpPr/>
          <p:nvPr/>
        </p:nvSpPr>
        <p:spPr>
          <a:xfrm>
            <a:off x="251520" y="332656"/>
            <a:ext cx="8726622" cy="1200329"/>
          </a:xfrm>
          <a:prstGeom prst="rect">
            <a:avLst/>
          </a:prstGeom>
        </p:spPr>
        <p:txBody>
          <a:bodyPr wrap="square">
            <a:spAutoFit/>
          </a:bodyPr>
          <a:lstStyle/>
          <a:p>
            <a:pPr algn="just"/>
            <a:r>
              <a:rPr lang="ru-RU" dirty="0">
                <a:latin typeface="Times New Roman" panose="02020603050405020304" pitchFamily="18" charset="0"/>
                <a:cs typeface="Times New Roman" panose="02020603050405020304" pitchFamily="18" charset="0"/>
              </a:rPr>
              <a:t>	</a:t>
            </a:r>
            <a:r>
              <a:rPr lang="ru-RU" b="1" i="1" dirty="0">
                <a:latin typeface="Times New Roman" panose="02020603050405020304" pitchFamily="18" charset="0"/>
                <a:cs typeface="Times New Roman" panose="02020603050405020304" pitchFamily="18" charset="0"/>
              </a:rPr>
              <a:t>Информационная система </a:t>
            </a:r>
            <a:r>
              <a:rPr lang="ru-RU" dirty="0">
                <a:latin typeface="Times New Roman" panose="02020603050405020304" pitchFamily="18" charset="0"/>
                <a:cs typeface="Times New Roman" panose="02020603050405020304" pitchFamily="18" charset="0"/>
              </a:rPr>
              <a:t>(</a:t>
            </a:r>
            <a:r>
              <a:rPr lang="ru-RU" dirty="0" err="1">
                <a:latin typeface="Times New Roman" panose="02020603050405020304" pitchFamily="18" charset="0"/>
                <a:cs typeface="Times New Roman" panose="02020603050405020304" pitchFamily="18" charset="0"/>
              </a:rPr>
              <a:t>Information</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System</a:t>
            </a:r>
            <a:r>
              <a:rPr lang="ru-RU" dirty="0">
                <a:latin typeface="Times New Roman" panose="02020603050405020304" pitchFamily="18" charset="0"/>
                <a:cs typeface="Times New Roman" panose="02020603050405020304" pitchFamily="18" charset="0"/>
              </a:rPr>
              <a:t>, IS) – это система, </a:t>
            </a:r>
            <a:r>
              <a:rPr lang="ru-RU" dirty="0" smtClean="0">
                <a:latin typeface="Times New Roman" panose="02020603050405020304" pitchFamily="18" charset="0"/>
                <a:cs typeface="Times New Roman" panose="02020603050405020304" pitchFamily="18" charset="0"/>
              </a:rPr>
              <a:t>предназначенная</a:t>
            </a:r>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для </a:t>
            </a:r>
            <a:r>
              <a:rPr lang="ru-RU" dirty="0">
                <a:latin typeface="Times New Roman" panose="02020603050405020304" pitchFamily="18" charset="0"/>
                <a:cs typeface="Times New Roman" panose="02020603050405020304" pitchFamily="18" charset="0"/>
              </a:rPr>
              <a:t>сбора, корректировки и распространения информации внутри организации </a:t>
            </a:r>
            <a:r>
              <a:rPr lang="ru-RU" dirty="0" smtClean="0">
                <a:latin typeface="Times New Roman" panose="02020603050405020304" pitchFamily="18" charset="0"/>
                <a:cs typeface="Times New Roman" panose="02020603050405020304" pitchFamily="18" charset="0"/>
              </a:rPr>
              <a:t>и</a:t>
            </a:r>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объединяющая </a:t>
            </a:r>
            <a:r>
              <a:rPr lang="ru-RU" dirty="0">
                <a:latin typeface="Times New Roman" panose="02020603050405020304" pitchFamily="18" charset="0"/>
                <a:cs typeface="Times New Roman" panose="02020603050405020304" pitchFamily="18" charset="0"/>
              </a:rPr>
              <a:t>в своем составе персонал, оборудование, базы данных и </a:t>
            </a:r>
            <a:r>
              <a:rPr lang="ru-RU" dirty="0" smtClean="0">
                <a:latin typeface="Times New Roman" panose="02020603050405020304" pitchFamily="18" charset="0"/>
                <a:cs typeface="Times New Roman" panose="02020603050405020304" pitchFamily="18" charset="0"/>
              </a:rPr>
              <a:t>программное</a:t>
            </a:r>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обеспечение.</a:t>
            </a:r>
            <a:endParaRPr lang="ru-RU" dirty="0">
              <a:latin typeface="Times New Roman" panose="02020603050405020304" pitchFamily="18" charset="0"/>
              <a:cs typeface="Times New Roman" panose="02020603050405020304" pitchFamily="18" charset="0"/>
            </a:endParaRPr>
          </a:p>
        </p:txBody>
      </p:sp>
      <p:sp>
        <p:nvSpPr>
          <p:cNvPr id="5" name="Прямоугольник 4"/>
          <p:cNvSpPr/>
          <p:nvPr/>
        </p:nvSpPr>
        <p:spPr>
          <a:xfrm>
            <a:off x="3491880" y="4026550"/>
            <a:ext cx="1323376" cy="338554"/>
          </a:xfrm>
          <a:prstGeom prst="rect">
            <a:avLst/>
          </a:prstGeom>
        </p:spPr>
        <p:txBody>
          <a:bodyPr wrap="none">
            <a:spAutoFit/>
          </a:bodyPr>
          <a:lstStyle/>
          <a:p>
            <a:r>
              <a:rPr lang="en-US" sz="1600" dirty="0"/>
              <a:t>https://1c.ru/</a:t>
            </a:r>
            <a:endParaRPr lang="ru-RU" sz="16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627" y="1484784"/>
            <a:ext cx="8953847" cy="26004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4328994"/>
            <a:ext cx="4287377" cy="2421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Прямоугольник 7"/>
          <p:cNvSpPr/>
          <p:nvPr/>
        </p:nvSpPr>
        <p:spPr>
          <a:xfrm>
            <a:off x="120619" y="5910371"/>
            <a:ext cx="2075117" cy="830997"/>
          </a:xfrm>
          <a:prstGeom prst="rect">
            <a:avLst/>
          </a:prstGeom>
        </p:spPr>
        <p:txBody>
          <a:bodyPr wrap="square">
            <a:spAutoFit/>
          </a:bodyPr>
          <a:lstStyle/>
          <a:p>
            <a:pPr algn="ctr"/>
            <a:r>
              <a:rPr lang="ru-RU" sz="1600" dirty="0" smtClean="0"/>
              <a:t>Информационная система «Концентрация»</a:t>
            </a:r>
            <a:endParaRPr lang="ru-RU" sz="1600" dirty="0"/>
          </a:p>
        </p:txBody>
      </p:sp>
    </p:spTree>
    <p:extLst>
      <p:ext uri="{BB962C8B-B14F-4D97-AF65-F5344CB8AC3E}">
        <p14:creationId xmlns:p14="http://schemas.microsoft.com/office/powerpoint/2010/main" val="21107687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44624"/>
            <a:ext cx="8779134" cy="504056"/>
          </a:xfrm>
        </p:spPr>
        <p:txBody>
          <a:bodyPr>
            <a:normAutofit fontScale="90000"/>
          </a:bodyPr>
          <a:lstStyle/>
          <a:p>
            <a:r>
              <a:rPr lang="ru-RU" sz="2800" b="1" dirty="0">
                <a:latin typeface="Times New Roman" pitchFamily="18" charset="0"/>
                <a:cs typeface="Times New Roman" pitchFamily="18" charset="0"/>
              </a:rPr>
              <a:t>Критерии для оценки </a:t>
            </a:r>
            <a:r>
              <a:rPr lang="ru-RU" sz="2800" b="1" dirty="0" smtClean="0">
                <a:latin typeface="Times New Roman" pitchFamily="18" charset="0"/>
                <a:cs typeface="Times New Roman" pitchFamily="18" charset="0"/>
              </a:rPr>
              <a:t>СУБД</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30</a:t>
            </a:r>
            <a:endParaRPr lang="ru-RU" dirty="0"/>
          </a:p>
        </p:txBody>
      </p:sp>
      <p:sp>
        <p:nvSpPr>
          <p:cNvPr id="3" name="Прямоугольник 2"/>
          <p:cNvSpPr/>
          <p:nvPr/>
        </p:nvSpPr>
        <p:spPr>
          <a:xfrm>
            <a:off x="395536" y="548680"/>
            <a:ext cx="8280920" cy="3416320"/>
          </a:xfrm>
          <a:prstGeom prst="rect">
            <a:avLst/>
          </a:prstGeom>
        </p:spPr>
        <p:txBody>
          <a:bodyPr wrap="square">
            <a:spAutoFit/>
          </a:bodyPr>
          <a:lstStyle/>
          <a:p>
            <a:pPr algn="just"/>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По </a:t>
            </a:r>
            <a:r>
              <a:rPr lang="ru-RU" dirty="0">
                <a:latin typeface="Times New Roman" panose="02020603050405020304" pitchFamily="18" charset="0"/>
                <a:cs typeface="Times New Roman" panose="02020603050405020304" pitchFamily="18" charset="0"/>
              </a:rPr>
              <a:t>результатам предыдущего этапа определены основные </a:t>
            </a:r>
            <a:r>
              <a:rPr lang="ru-RU" dirty="0" smtClean="0">
                <a:latin typeface="Times New Roman" panose="02020603050405020304" pitchFamily="18" charset="0"/>
                <a:cs typeface="Times New Roman" panose="02020603050405020304" pitchFamily="18" charset="0"/>
              </a:rPr>
              <a:t>характеристики </a:t>
            </a:r>
            <a:r>
              <a:rPr lang="ru-RU" dirty="0">
                <a:latin typeface="Times New Roman" panose="02020603050405020304" pitchFamily="18" charset="0"/>
                <a:cs typeface="Times New Roman" panose="02020603050405020304" pitchFamily="18" charset="0"/>
              </a:rPr>
              <a:t>БД, такие как объём памяти и необходимая производительность. В </a:t>
            </a:r>
            <a:r>
              <a:rPr lang="ru-RU" dirty="0" smtClean="0">
                <a:latin typeface="Times New Roman" panose="02020603050405020304" pitchFamily="18" charset="0"/>
                <a:cs typeface="Times New Roman" panose="02020603050405020304" pitchFamily="18" charset="0"/>
              </a:rPr>
              <a:t>зависимости </a:t>
            </a:r>
            <a:r>
              <a:rPr lang="ru-RU" dirty="0">
                <a:latin typeface="Times New Roman" panose="02020603050405020304" pitchFamily="18" charset="0"/>
                <a:cs typeface="Times New Roman" panose="02020603050405020304" pitchFamily="18" charset="0"/>
              </a:rPr>
              <a:t>от этого выбираются 2-3 СУБД, которые соответствуют выявленным требованиям. Например, если объём БД не превысит 100М, большинство </a:t>
            </a:r>
            <a:r>
              <a:rPr lang="ru-RU" dirty="0" smtClean="0">
                <a:latin typeface="Times New Roman" panose="02020603050405020304" pitchFamily="18" charset="0"/>
                <a:cs typeface="Times New Roman" panose="02020603050405020304" pitchFamily="18" charset="0"/>
              </a:rPr>
              <a:t>запросов </a:t>
            </a:r>
            <a:r>
              <a:rPr lang="ru-RU" dirty="0">
                <a:latin typeface="Times New Roman" panose="02020603050405020304" pitchFamily="18" charset="0"/>
                <a:cs typeface="Times New Roman" panose="02020603050405020304" pitchFamily="18" charset="0"/>
              </a:rPr>
              <a:t>выбирает от 1 до 20 записей и время реакции системы не должно </a:t>
            </a:r>
            <a:r>
              <a:rPr lang="ru-RU" dirty="0" smtClean="0">
                <a:latin typeface="Times New Roman" panose="02020603050405020304" pitchFamily="18" charset="0"/>
                <a:cs typeface="Times New Roman" panose="02020603050405020304" pitchFamily="18" charset="0"/>
              </a:rPr>
              <a:t>превышать </a:t>
            </a:r>
            <a:r>
              <a:rPr lang="ru-RU" dirty="0">
                <a:latin typeface="Times New Roman" panose="02020603050405020304" pitchFamily="18" charset="0"/>
                <a:cs typeface="Times New Roman" panose="02020603050405020304" pitchFamily="18" charset="0"/>
              </a:rPr>
              <a:t>10 секунд, то следует остановить выбор на системах среднего класса, таких как </a:t>
            </a:r>
            <a:r>
              <a:rPr lang="ru-RU" dirty="0" err="1">
                <a:latin typeface="Times New Roman" panose="02020603050405020304" pitchFamily="18" charset="0"/>
                <a:cs typeface="Times New Roman" panose="02020603050405020304" pitchFamily="18" charset="0"/>
              </a:rPr>
              <a:t>Firebird</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PostgreSQL</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FoxPro</a:t>
            </a:r>
            <a:r>
              <a:rPr lang="ru-RU" dirty="0">
                <a:latin typeface="Times New Roman" panose="02020603050405020304" pitchFamily="18" charset="0"/>
                <a:cs typeface="Times New Roman" panose="02020603050405020304" pitchFamily="18" charset="0"/>
              </a:rPr>
              <a:t>. Для меньших по объёму БД можно </a:t>
            </a:r>
            <a:r>
              <a:rPr lang="ru-RU" dirty="0" smtClean="0">
                <a:latin typeface="Times New Roman" panose="02020603050405020304" pitchFamily="18" charset="0"/>
                <a:cs typeface="Times New Roman" panose="02020603050405020304" pitchFamily="18" charset="0"/>
              </a:rPr>
              <a:t>выбрать </a:t>
            </a:r>
            <a:r>
              <a:rPr lang="ru-RU" dirty="0" err="1">
                <a:latin typeface="Times New Roman" panose="02020603050405020304" pitchFamily="18" charset="0"/>
                <a:cs typeface="Times New Roman" panose="02020603050405020304" pitchFamily="18" charset="0"/>
              </a:rPr>
              <a:t>Access</a:t>
            </a:r>
            <a:r>
              <a:rPr lang="ru-RU" dirty="0">
                <a:latin typeface="Times New Roman" panose="02020603050405020304" pitchFamily="18" charset="0"/>
                <a:cs typeface="Times New Roman" panose="02020603050405020304" pitchFamily="18" charset="0"/>
              </a:rPr>
              <a:t> или </a:t>
            </a:r>
            <a:r>
              <a:rPr lang="ru-RU" dirty="0" err="1">
                <a:latin typeface="Times New Roman" panose="02020603050405020304" pitchFamily="18" charset="0"/>
                <a:cs typeface="Times New Roman" panose="02020603050405020304" pitchFamily="18" charset="0"/>
              </a:rPr>
              <a:t>MySQL</a:t>
            </a:r>
            <a:r>
              <a:rPr lang="ru-RU" dirty="0">
                <a:latin typeface="Times New Roman" panose="02020603050405020304" pitchFamily="18" charset="0"/>
                <a:cs typeface="Times New Roman" panose="02020603050405020304" pitchFamily="18" charset="0"/>
              </a:rPr>
              <a:t>, а такие серьёзные СУБД как </a:t>
            </a:r>
            <a:r>
              <a:rPr lang="ru-RU" dirty="0" err="1">
                <a:latin typeface="Times New Roman" panose="02020603050405020304" pitchFamily="18" charset="0"/>
                <a:cs typeface="Times New Roman" panose="02020603050405020304" pitchFamily="18" charset="0"/>
              </a:rPr>
              <a:t>Oracle</a:t>
            </a:r>
            <a:r>
              <a:rPr lang="ru-RU" dirty="0">
                <a:latin typeface="Times New Roman" panose="02020603050405020304" pitchFamily="18" charset="0"/>
                <a:cs typeface="Times New Roman" panose="02020603050405020304" pitchFamily="18" charset="0"/>
              </a:rPr>
              <a:t>, DB/2 или </a:t>
            </a:r>
            <a:r>
              <a:rPr lang="ru-RU" dirty="0" err="1" smtClean="0">
                <a:latin typeface="Times New Roman" panose="02020603050405020304" pitchFamily="18" charset="0"/>
                <a:cs typeface="Times New Roman" panose="02020603050405020304" pitchFamily="18" charset="0"/>
              </a:rPr>
              <a:t>Informix</a:t>
            </a:r>
            <a:r>
              <a:rPr lang="ru-RU" dirty="0" smtClean="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следует рассматривать в тех случаях, когда велик объём данных или имеются высокие требования к производительности </a:t>
            </a:r>
            <a:r>
              <a:rPr lang="ru-RU" dirty="0" smtClean="0">
                <a:latin typeface="Times New Roman" panose="02020603050405020304" pitchFamily="18" charset="0"/>
                <a:cs typeface="Times New Roman" panose="02020603050405020304" pitchFamily="18" charset="0"/>
              </a:rPr>
              <a:t>системы.</a:t>
            </a:r>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Выбранные </a:t>
            </a:r>
            <a:r>
              <a:rPr lang="ru-RU" dirty="0">
                <a:latin typeface="Times New Roman" panose="02020603050405020304" pitchFamily="18" charset="0"/>
                <a:cs typeface="Times New Roman" panose="02020603050405020304" pitchFamily="18" charset="0"/>
              </a:rPr>
              <a:t>СУБД оцениваются по степени соответствия выявленным требованиям к БД, и выбирается та система, которая лучше им соответствует. </a:t>
            </a:r>
          </a:p>
        </p:txBody>
      </p:sp>
      <p:pic>
        <p:nvPicPr>
          <p:cNvPr id="18434" name="Picture 2" descr="https://vino-aroq.uz/wp-content/uploads/2021/06/%D0%9D%D0%BE%D1%80%D0%BC%D0%B0%D1%82%D0%B8%D0%B2%D0%BD%D1%8B%D0%B5-%D1%82%D1%80%D0%B5%D0%B1%D0%BE%D0%B2%D0%B0%D0%BD%D0%B8%D1%8F-%D0%A1%D0%9D%D0%B8%D0%9F-2048x1536-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7784" y="3985030"/>
            <a:ext cx="3744416" cy="2808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923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116632"/>
            <a:ext cx="8779134" cy="432048"/>
          </a:xfrm>
        </p:spPr>
        <p:txBody>
          <a:bodyPr>
            <a:normAutofit fontScale="90000"/>
          </a:bodyPr>
          <a:lstStyle/>
          <a:p>
            <a:r>
              <a:rPr lang="ru-RU" sz="2800" b="1" dirty="0">
                <a:latin typeface="Times New Roman" pitchFamily="18" charset="0"/>
                <a:cs typeface="Times New Roman" pitchFamily="18" charset="0"/>
              </a:rPr>
              <a:t>Этап создания клиентского программного обеспечения</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31</a:t>
            </a:r>
            <a:endParaRPr lang="ru-RU" dirty="0"/>
          </a:p>
        </p:txBody>
      </p:sp>
      <p:sp>
        <p:nvSpPr>
          <p:cNvPr id="6" name="Прямоугольник 5"/>
          <p:cNvSpPr/>
          <p:nvPr/>
        </p:nvSpPr>
        <p:spPr>
          <a:xfrm>
            <a:off x="399704" y="548680"/>
            <a:ext cx="8431763" cy="5355312"/>
          </a:xfrm>
          <a:prstGeom prst="rect">
            <a:avLst/>
          </a:prstGeom>
        </p:spPr>
        <p:txBody>
          <a:bodyPr wrap="square">
            <a:spAutoFit/>
          </a:bodyPr>
          <a:lstStyle/>
          <a:p>
            <a:pPr algn="just"/>
            <a:r>
              <a:rPr lang="ru-RU" dirty="0" smtClean="0">
                <a:latin typeface="Times New Roman" panose="02020603050405020304" pitchFamily="18" charset="0"/>
                <a:cs typeface="Times New Roman" panose="02020603050405020304" pitchFamily="18" charset="0"/>
              </a:rPr>
              <a:t>	Завершив </a:t>
            </a:r>
            <a:r>
              <a:rPr lang="ru-RU" dirty="0">
                <a:latin typeface="Times New Roman" panose="02020603050405020304" pitchFamily="18" charset="0"/>
                <a:cs typeface="Times New Roman" panose="02020603050405020304" pitchFamily="18" charset="0"/>
              </a:rPr>
              <a:t>работу над формированием физической структуры </a:t>
            </a:r>
            <a:r>
              <a:rPr lang="ru-RU" dirty="0" smtClean="0">
                <a:latin typeface="Times New Roman" panose="02020603050405020304" pitchFamily="18" charset="0"/>
                <a:cs typeface="Times New Roman" panose="02020603050405020304" pitchFamily="18" charset="0"/>
              </a:rPr>
              <a:t>БД, проектировщик </a:t>
            </a:r>
            <a:r>
              <a:rPr lang="ru-RU" dirty="0">
                <a:latin typeface="Times New Roman" panose="02020603050405020304" pitchFamily="18" charset="0"/>
                <a:cs typeface="Times New Roman" panose="02020603050405020304" pitchFamily="18" charset="0"/>
              </a:rPr>
              <a:t>переходит к этапу разработки приложений, </a:t>
            </a:r>
            <a:r>
              <a:rPr lang="ru-RU" dirty="0" smtClean="0">
                <a:latin typeface="Times New Roman" panose="02020603050405020304" pitchFamily="18" charset="0"/>
                <a:cs typeface="Times New Roman" panose="02020603050405020304" pitchFamily="18" charset="0"/>
              </a:rPr>
              <a:t>предназначенных </a:t>
            </a:r>
            <a:r>
              <a:rPr lang="ru-RU" dirty="0">
                <a:latin typeface="Times New Roman" panose="02020603050405020304" pitchFamily="18" charset="0"/>
                <a:cs typeface="Times New Roman" panose="02020603050405020304" pitchFamily="18" charset="0"/>
              </a:rPr>
              <a:t>для работы с БД. Пользователь не обязан вникать в </a:t>
            </a:r>
            <a:r>
              <a:rPr lang="ru-RU" dirty="0" smtClean="0">
                <a:latin typeface="Times New Roman" panose="02020603050405020304" pitchFamily="18" charset="0"/>
                <a:cs typeface="Times New Roman" panose="02020603050405020304" pitchFamily="18" charset="0"/>
              </a:rPr>
              <a:t>особенности реляционных </a:t>
            </a:r>
            <a:r>
              <a:rPr lang="ru-RU" dirty="0">
                <a:latin typeface="Times New Roman" panose="02020603050405020304" pitchFamily="18" charset="0"/>
                <a:cs typeface="Times New Roman" panose="02020603050405020304" pitchFamily="18" charset="0"/>
              </a:rPr>
              <a:t>БД, ему не стоит учить язык запросов SQL, </a:t>
            </a:r>
            <a:r>
              <a:rPr lang="ru-RU" dirty="0" smtClean="0">
                <a:latin typeface="Times New Roman" panose="02020603050405020304" pitchFamily="18" charset="0"/>
                <a:cs typeface="Times New Roman" panose="02020603050405020304" pitchFamily="18" charset="0"/>
              </a:rPr>
              <a:t>пользователь просто </a:t>
            </a:r>
            <a:r>
              <a:rPr lang="ru-RU" dirty="0">
                <a:latin typeface="Times New Roman" panose="02020603050405020304" pitchFamily="18" charset="0"/>
                <a:cs typeface="Times New Roman" panose="02020603050405020304" pitchFamily="18" charset="0"/>
              </a:rPr>
              <a:t>хочет обладать необходимым инструментом, благодаря </a:t>
            </a:r>
            <a:r>
              <a:rPr lang="ru-RU" dirty="0" smtClean="0">
                <a:latin typeface="Times New Roman" panose="02020603050405020304" pitchFamily="18" charset="0"/>
                <a:cs typeface="Times New Roman" panose="02020603050405020304" pitchFamily="18" charset="0"/>
              </a:rPr>
              <a:t>которому </a:t>
            </a:r>
            <a:r>
              <a:rPr lang="ru-RU" dirty="0">
                <a:latin typeface="Times New Roman" panose="02020603050405020304" pitchFamily="18" charset="0"/>
                <a:cs typeface="Times New Roman" panose="02020603050405020304" pitchFamily="18" charset="0"/>
              </a:rPr>
              <a:t>он без особых затруднений сможет воспользоваться услугами </a:t>
            </a:r>
            <a:r>
              <a:rPr lang="ru-RU" dirty="0" smtClean="0">
                <a:latin typeface="Times New Roman" panose="02020603050405020304" pitchFamily="18" charset="0"/>
                <a:cs typeface="Times New Roman" panose="02020603050405020304" pitchFamily="18" charset="0"/>
              </a:rPr>
              <a:t>БД. Поэтому</a:t>
            </a:r>
            <a:r>
              <a:rPr lang="ru-RU" dirty="0">
                <a:latin typeface="Times New Roman" panose="02020603050405020304" pitchFamily="18" charset="0"/>
                <a:cs typeface="Times New Roman" panose="02020603050405020304" pitchFamily="18" charset="0"/>
              </a:rPr>
              <a:t>, с одной стороны, задачей разрабатываемого нами </a:t>
            </a:r>
            <a:r>
              <a:rPr lang="ru-RU" dirty="0" smtClean="0">
                <a:latin typeface="Times New Roman" panose="02020603050405020304" pitchFamily="18" charset="0"/>
                <a:cs typeface="Times New Roman" panose="02020603050405020304" pitchFamily="18" charset="0"/>
              </a:rPr>
              <a:t>прикладного </a:t>
            </a:r>
            <a:r>
              <a:rPr lang="ru-RU" dirty="0">
                <a:latin typeface="Times New Roman" panose="02020603050405020304" pitchFamily="18" charset="0"/>
                <a:cs typeface="Times New Roman" panose="02020603050405020304" pitchFamily="18" charset="0"/>
              </a:rPr>
              <a:t>ПО является предоставление интуитивно понятного интерфейса конечному пользователю, а с другой – обеспечение прозрачного </a:t>
            </a:r>
            <a:r>
              <a:rPr lang="ru-RU" dirty="0" smtClean="0">
                <a:latin typeface="Times New Roman" panose="02020603050405020304" pitchFamily="18" charset="0"/>
                <a:cs typeface="Times New Roman" panose="02020603050405020304" pitchFamily="18" charset="0"/>
              </a:rPr>
              <a:t>для пользователя </a:t>
            </a:r>
            <a:r>
              <a:rPr lang="ru-RU" dirty="0">
                <a:latin typeface="Times New Roman" panose="02020603050405020304" pitchFamily="18" charset="0"/>
                <a:cs typeface="Times New Roman" panose="02020603050405020304" pitchFamily="18" charset="0"/>
              </a:rPr>
              <a:t>взаимодействия с БД</a:t>
            </a:r>
            <a:r>
              <a:rPr lang="ru-RU" dirty="0" smtClean="0">
                <a:latin typeface="Times New Roman" panose="02020603050405020304" pitchFamily="18" charset="0"/>
                <a:cs typeface="Times New Roman" panose="02020603050405020304" pitchFamily="18" charset="0"/>
              </a:rPr>
              <a:t>.</a:t>
            </a:r>
          </a:p>
          <a:p>
            <a:pPr algn="just"/>
            <a:endParaRPr lang="ru-RU" dirty="0" smtClean="0">
              <a:latin typeface="Times New Roman" panose="02020603050405020304" pitchFamily="18" charset="0"/>
              <a:cs typeface="Times New Roman" panose="02020603050405020304" pitchFamily="18" charset="0"/>
            </a:endParaRPr>
          </a:p>
          <a:p>
            <a:pPr algn="ctr"/>
            <a:r>
              <a:rPr lang="ru-RU" dirty="0" smtClean="0">
                <a:latin typeface="Times New Roman" panose="02020603050405020304" pitchFamily="18" charset="0"/>
                <a:cs typeface="Times New Roman" panose="02020603050405020304" pitchFamily="18" charset="0"/>
              </a:rPr>
              <a:t>	</a:t>
            </a:r>
            <a:r>
              <a:rPr lang="ru-RU" b="1" i="1" dirty="0" smtClean="0">
                <a:latin typeface="Times New Roman" panose="02020603050405020304" pitchFamily="18" charset="0"/>
                <a:cs typeface="Times New Roman" panose="02020603050405020304" pitchFamily="18" charset="0"/>
              </a:rPr>
              <a:t>В </a:t>
            </a:r>
            <a:r>
              <a:rPr lang="ru-RU" b="1" i="1" dirty="0">
                <a:latin typeface="Times New Roman" panose="02020603050405020304" pitchFamily="18" charset="0"/>
                <a:cs typeface="Times New Roman" panose="02020603050405020304" pitchFamily="18" charset="0"/>
              </a:rPr>
              <a:t>самом общем случае приложение баз данных должно уметь </a:t>
            </a:r>
            <a:r>
              <a:rPr lang="ru-RU" b="1" i="1" dirty="0" smtClean="0">
                <a:latin typeface="Times New Roman" panose="02020603050405020304" pitchFamily="18" charset="0"/>
                <a:cs typeface="Times New Roman" panose="02020603050405020304" pitchFamily="18" charset="0"/>
              </a:rPr>
              <a:t>делать следующее</a:t>
            </a:r>
            <a:r>
              <a:rPr lang="ru-RU" b="1" i="1" dirty="0">
                <a:latin typeface="Times New Roman" panose="02020603050405020304" pitchFamily="18" charset="0"/>
                <a:cs typeface="Times New Roman" panose="02020603050405020304" pitchFamily="18" charset="0"/>
              </a:rPr>
              <a:t>:</a:t>
            </a:r>
          </a:p>
          <a:p>
            <a:pPr marL="342900" indent="-342900" algn="just">
              <a:buFont typeface="+mj-lt"/>
              <a:buAutoNum type="arabicPeriod"/>
            </a:pPr>
            <a:r>
              <a:rPr lang="ru-RU" dirty="0">
                <a:latin typeface="Times New Roman" panose="02020603050405020304" pitchFamily="18" charset="0"/>
                <a:cs typeface="Times New Roman" panose="02020603050405020304" pitchFamily="18" charset="0"/>
              </a:rPr>
              <a:t>получать доступ к БД;</a:t>
            </a:r>
          </a:p>
          <a:p>
            <a:pPr marL="342900" indent="-342900" algn="just">
              <a:buFont typeface="+mj-lt"/>
              <a:buAutoNum type="arabicPeriod"/>
            </a:pPr>
            <a:r>
              <a:rPr lang="ru-RU" dirty="0">
                <a:latin typeface="Times New Roman" panose="02020603050405020304" pitchFamily="18" charset="0"/>
                <a:cs typeface="Times New Roman" panose="02020603050405020304" pitchFamily="18" charset="0"/>
              </a:rPr>
              <a:t>читать, добавлять, редактировать и удалять данные;</a:t>
            </a:r>
          </a:p>
          <a:p>
            <a:pPr marL="342900" indent="-342900" algn="just">
              <a:buFont typeface="+mj-lt"/>
              <a:buAutoNum type="arabicPeriod"/>
            </a:pPr>
            <a:r>
              <a:rPr lang="ru-RU" dirty="0">
                <a:latin typeface="Times New Roman" panose="02020603050405020304" pitchFamily="18" charset="0"/>
                <a:cs typeface="Times New Roman" panose="02020603050405020304" pitchFamily="18" charset="0"/>
              </a:rPr>
              <a:t>представлять полученные данные в требуемом </a:t>
            </a:r>
            <a:r>
              <a:rPr lang="ru-RU" dirty="0" smtClean="0">
                <a:latin typeface="Times New Roman" panose="02020603050405020304" pitchFamily="18" charset="0"/>
                <a:cs typeface="Times New Roman" panose="02020603050405020304" pitchFamily="18" charset="0"/>
              </a:rPr>
              <a:t>пользователем виде </a:t>
            </a:r>
            <a:r>
              <a:rPr lang="ru-RU" dirty="0">
                <a:latin typeface="Times New Roman" panose="02020603050405020304" pitchFamily="18" charset="0"/>
                <a:cs typeface="Times New Roman" panose="02020603050405020304" pitchFamily="18" charset="0"/>
              </a:rPr>
              <a:t>(формы, отчеты, многомерное представление и т. д.);</a:t>
            </a:r>
          </a:p>
          <a:p>
            <a:pPr marL="342900" indent="-342900" algn="just">
              <a:buFont typeface="+mj-lt"/>
              <a:buAutoNum type="arabicPeriod"/>
            </a:pPr>
            <a:r>
              <a:rPr lang="ru-RU" dirty="0">
                <a:latin typeface="Times New Roman" panose="02020603050405020304" pitchFamily="18" charset="0"/>
                <a:cs typeface="Times New Roman" panose="02020603050405020304" pitchFamily="18" charset="0"/>
              </a:rPr>
              <a:t>поддерживать целостность данных, определять </a:t>
            </a:r>
            <a:r>
              <a:rPr lang="ru-RU" dirty="0" smtClean="0">
                <a:latin typeface="Times New Roman" panose="02020603050405020304" pitchFamily="18" charset="0"/>
                <a:cs typeface="Times New Roman" panose="02020603050405020304" pitchFamily="18" charset="0"/>
              </a:rPr>
              <a:t>дополнительную бизнес-логику </a:t>
            </a:r>
            <a:r>
              <a:rPr lang="ru-RU" dirty="0">
                <a:latin typeface="Times New Roman" panose="02020603050405020304" pitchFamily="18" charset="0"/>
                <a:cs typeface="Times New Roman" panose="02020603050405020304" pitchFamily="18" charset="0"/>
              </a:rPr>
              <a:t>и ограничения на данные;</a:t>
            </a:r>
          </a:p>
          <a:p>
            <a:pPr marL="342900" indent="-342900" algn="just">
              <a:buFont typeface="+mj-lt"/>
              <a:buAutoNum type="arabicPeriod"/>
            </a:pPr>
            <a:r>
              <a:rPr lang="ru-RU" dirty="0">
                <a:latin typeface="Times New Roman" panose="02020603050405020304" pitchFamily="18" charset="0"/>
                <a:cs typeface="Times New Roman" panose="02020603050405020304" pitchFamily="18" charset="0"/>
              </a:rPr>
              <a:t>обеспечивать требуемую безопасность данных.</a:t>
            </a:r>
            <a:endParaRPr lang="ru-RU"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18400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116632"/>
            <a:ext cx="8779134" cy="432048"/>
          </a:xfrm>
        </p:spPr>
        <p:txBody>
          <a:bodyPr>
            <a:normAutofit fontScale="90000"/>
          </a:bodyPr>
          <a:lstStyle/>
          <a:p>
            <a:r>
              <a:rPr lang="ru-RU" sz="2800" b="1" dirty="0">
                <a:latin typeface="Times New Roman" pitchFamily="18" charset="0"/>
                <a:cs typeface="Times New Roman" pitchFamily="18" charset="0"/>
              </a:rPr>
              <a:t>Этап создания клиентского программного обеспечения</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32</a:t>
            </a:r>
            <a:endParaRPr lang="ru-RU" dirty="0"/>
          </a:p>
        </p:txBody>
      </p:sp>
      <p:sp>
        <p:nvSpPr>
          <p:cNvPr id="6" name="Прямоугольник 5"/>
          <p:cNvSpPr/>
          <p:nvPr/>
        </p:nvSpPr>
        <p:spPr>
          <a:xfrm>
            <a:off x="251521" y="548680"/>
            <a:ext cx="8592428" cy="2862322"/>
          </a:xfrm>
          <a:prstGeom prst="rect">
            <a:avLst/>
          </a:prstGeom>
        </p:spPr>
        <p:txBody>
          <a:bodyPr wrap="square">
            <a:spAutoFit/>
          </a:bodyPr>
          <a:lstStyle/>
          <a:p>
            <a:pPr algn="just"/>
            <a:r>
              <a:rPr lang="ru-RU" dirty="0" smtClean="0">
                <a:latin typeface="Times New Roman" panose="02020603050405020304" pitchFamily="18" charset="0"/>
                <a:cs typeface="Times New Roman" panose="02020603050405020304" pitchFamily="18" charset="0"/>
              </a:rPr>
              <a:t>	В </a:t>
            </a:r>
            <a:r>
              <a:rPr lang="ru-RU" dirty="0">
                <a:latin typeface="Times New Roman" panose="02020603050405020304" pitchFamily="18" charset="0"/>
                <a:cs typeface="Times New Roman" panose="02020603050405020304" pitchFamily="18" charset="0"/>
              </a:rPr>
              <a:t>качестве инструментальных средств, применяемых для </a:t>
            </a:r>
            <a:r>
              <a:rPr lang="ru-RU" dirty="0" smtClean="0">
                <a:latin typeface="Times New Roman" panose="02020603050405020304" pitchFamily="18" charset="0"/>
                <a:cs typeface="Times New Roman" panose="02020603050405020304" pitchFamily="18" charset="0"/>
              </a:rPr>
              <a:t>написания прикладного </a:t>
            </a:r>
            <a:r>
              <a:rPr lang="ru-RU" dirty="0">
                <a:latin typeface="Times New Roman" panose="02020603050405020304" pitchFamily="18" charset="0"/>
                <a:cs typeface="Times New Roman" panose="02020603050405020304" pitchFamily="18" charset="0"/>
              </a:rPr>
              <a:t>ПО, сегодня используются языки программирования </a:t>
            </a:r>
            <a:r>
              <a:rPr lang="ru-RU" dirty="0" smtClean="0">
                <a:latin typeface="Times New Roman" panose="02020603050405020304" pitchFamily="18" charset="0"/>
                <a:cs typeface="Times New Roman" panose="02020603050405020304" pitchFamily="18" charset="0"/>
              </a:rPr>
              <a:t>4-го поколения</a:t>
            </a:r>
            <a:r>
              <a:rPr lang="ru-RU" dirty="0">
                <a:latin typeface="Times New Roman" panose="02020603050405020304" pitchFamily="18" charset="0"/>
                <a:cs typeface="Times New Roman" panose="02020603050405020304" pitchFamily="18" charset="0"/>
              </a:rPr>
              <a:t>. Программам попроще обычно хватает возможностей </a:t>
            </a:r>
            <a:r>
              <a:rPr lang="ru-RU" dirty="0" smtClean="0">
                <a:latin typeface="Times New Roman" panose="02020603050405020304" pitchFamily="18" charset="0"/>
                <a:cs typeface="Times New Roman" panose="02020603050405020304" pitchFamily="18" charset="0"/>
              </a:rPr>
              <a:t>генераторов </a:t>
            </a:r>
            <a:r>
              <a:rPr lang="ru-RU" dirty="0">
                <a:latin typeface="Times New Roman" panose="02020603050405020304" pitchFamily="18" charset="0"/>
                <a:cs typeface="Times New Roman" panose="02020603050405020304" pitchFamily="18" charset="0"/>
              </a:rPr>
              <a:t>форм, имеющихся в распоряжении настольных СУБД </a:t>
            </a:r>
            <a:r>
              <a:rPr lang="ru-RU" dirty="0" smtClean="0">
                <a:latin typeface="Times New Roman" panose="02020603050405020304" pitchFamily="18" charset="0"/>
                <a:cs typeface="Times New Roman" panose="02020603050405020304" pitchFamily="18" charset="0"/>
              </a:rPr>
              <a:t>класса </a:t>
            </a:r>
            <a:r>
              <a:rPr lang="ru-RU" dirty="0" err="1">
                <a:latin typeface="Times New Roman" panose="02020603050405020304" pitchFamily="18" charset="0"/>
                <a:cs typeface="Times New Roman" panose="02020603050405020304" pitchFamily="18" charset="0"/>
              </a:rPr>
              <a:t>Microsoft</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Access</a:t>
            </a:r>
            <a:r>
              <a:rPr lang="ru-RU" dirty="0">
                <a:latin typeface="Times New Roman" panose="02020603050405020304" pitchFamily="18" charset="0"/>
                <a:cs typeface="Times New Roman" panose="02020603050405020304" pitchFamily="18" charset="0"/>
              </a:rPr>
              <a:t>. Профессиональные клиент-серверные </a:t>
            </a:r>
            <a:r>
              <a:rPr lang="ru-RU" dirty="0" smtClean="0">
                <a:latin typeface="Times New Roman" panose="02020603050405020304" pitchFamily="18" charset="0"/>
                <a:cs typeface="Times New Roman" panose="02020603050405020304" pitchFamily="18" charset="0"/>
              </a:rPr>
              <a:t>проекты преимущественно </a:t>
            </a:r>
            <a:r>
              <a:rPr lang="ru-RU" dirty="0">
                <a:latin typeface="Times New Roman" panose="02020603050405020304" pitchFamily="18" charset="0"/>
                <a:cs typeface="Times New Roman" panose="02020603050405020304" pitchFamily="18" charset="0"/>
              </a:rPr>
              <a:t>создаются на платформах профессиональных </a:t>
            </a:r>
            <a:r>
              <a:rPr lang="ru-RU" dirty="0" smtClean="0">
                <a:latin typeface="Times New Roman" panose="02020603050405020304" pitchFamily="18" charset="0"/>
                <a:cs typeface="Times New Roman" panose="02020603050405020304" pitchFamily="18" charset="0"/>
              </a:rPr>
              <a:t>сред программирования</a:t>
            </a:r>
            <a:r>
              <a:rPr lang="ru-RU" dirty="0">
                <a:latin typeface="Times New Roman" panose="02020603050405020304" pitchFamily="18" charset="0"/>
                <a:cs typeface="Times New Roman" panose="02020603050405020304" pitchFamily="18" charset="0"/>
              </a:rPr>
              <a:t>, например в </a:t>
            </a:r>
            <a:r>
              <a:rPr lang="ru-RU" dirty="0" err="1">
                <a:latin typeface="Times New Roman" panose="02020603050405020304" pitchFamily="18" charset="0"/>
                <a:cs typeface="Times New Roman" panose="02020603050405020304" pitchFamily="18" charset="0"/>
              </a:rPr>
              <a:t>Visual</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Studio</a:t>
            </a:r>
            <a:r>
              <a:rPr lang="ru-RU" dirty="0">
                <a:latin typeface="Times New Roman" panose="02020603050405020304" pitchFamily="18" charset="0"/>
                <a:cs typeface="Times New Roman" panose="02020603050405020304" pitchFamily="18" charset="0"/>
              </a:rPr>
              <a:t> компании </a:t>
            </a:r>
            <a:r>
              <a:rPr lang="ru-RU" dirty="0" err="1">
                <a:latin typeface="Times New Roman" panose="02020603050405020304" pitchFamily="18" charset="0"/>
                <a:cs typeface="Times New Roman" panose="02020603050405020304" pitchFamily="18" charset="0"/>
              </a:rPr>
              <a:t>Microsoft</a:t>
            </a:r>
            <a:r>
              <a:rPr lang="ru-RU" dirty="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или </a:t>
            </a:r>
            <a:r>
              <a:rPr lang="ru-RU" dirty="0" err="1" smtClean="0">
                <a:latin typeface="Times New Roman" panose="02020603050405020304" pitchFamily="18" charset="0"/>
                <a:cs typeface="Times New Roman" panose="02020603050405020304" pitchFamily="18" charset="0"/>
              </a:rPr>
              <a:t>Embarcadero</a:t>
            </a:r>
            <a:r>
              <a:rPr lang="ru-RU" dirty="0" smtClean="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RAD </a:t>
            </a:r>
            <a:r>
              <a:rPr lang="ru-RU" dirty="0" err="1">
                <a:latin typeface="Times New Roman" panose="02020603050405020304" pitchFamily="18" charset="0"/>
                <a:cs typeface="Times New Roman" panose="02020603050405020304" pitchFamily="18" charset="0"/>
              </a:rPr>
              <a:t>Studio</a:t>
            </a:r>
            <a:r>
              <a:rPr lang="ru-RU" dirty="0">
                <a:latin typeface="Times New Roman" panose="02020603050405020304" pitchFamily="18" charset="0"/>
                <a:cs typeface="Times New Roman" panose="02020603050405020304" pitchFamily="18" charset="0"/>
              </a:rPr>
              <a:t>. Кроме того, сегодня очень популярны </a:t>
            </a:r>
            <a:r>
              <a:rPr lang="ru-RU" dirty="0" smtClean="0">
                <a:latin typeface="Times New Roman" panose="02020603050405020304" pitchFamily="18" charset="0"/>
                <a:cs typeface="Times New Roman" panose="02020603050405020304" pitchFamily="18" charset="0"/>
              </a:rPr>
              <a:t>инструменты</a:t>
            </a:r>
            <a:r>
              <a:rPr lang="ru-RU" dirty="0">
                <a:latin typeface="Times New Roman" panose="02020603050405020304" pitchFamily="18" charset="0"/>
                <a:cs typeface="Times New Roman" panose="02020603050405020304" pitchFamily="18" charset="0"/>
              </a:rPr>
              <a:t>, создающие веб-клиенты, не требующие развертывания </a:t>
            </a:r>
            <a:r>
              <a:rPr lang="ru-RU" dirty="0" smtClean="0">
                <a:latin typeface="Times New Roman" panose="02020603050405020304" pitchFamily="18" charset="0"/>
                <a:cs typeface="Times New Roman" panose="02020603050405020304" pitchFamily="18" charset="0"/>
              </a:rPr>
              <a:t>какого-то </a:t>
            </a:r>
            <a:r>
              <a:rPr lang="ru-RU" dirty="0">
                <a:latin typeface="Times New Roman" panose="02020603050405020304" pitchFamily="18" charset="0"/>
                <a:cs typeface="Times New Roman" panose="02020603050405020304" pitchFamily="18" charset="0"/>
              </a:rPr>
              <a:t>специального ПО и работающие под управлением </a:t>
            </a:r>
            <a:r>
              <a:rPr lang="ru-RU" dirty="0" smtClean="0">
                <a:latin typeface="Times New Roman" panose="02020603050405020304" pitchFamily="18" charset="0"/>
                <a:cs typeface="Times New Roman" panose="02020603050405020304" pitchFamily="18" charset="0"/>
              </a:rPr>
              <a:t>практически любого </a:t>
            </a:r>
            <a:r>
              <a:rPr lang="ru-RU" dirty="0">
                <a:latin typeface="Times New Roman" panose="02020603050405020304" pitchFamily="18" charset="0"/>
                <a:cs typeface="Times New Roman" panose="02020603050405020304" pitchFamily="18" charset="0"/>
              </a:rPr>
              <a:t>интернет-браузера.</a:t>
            </a:r>
            <a:endParaRPr lang="ru-RU" dirty="0" smtClean="0">
              <a:latin typeface="Times New Roman" panose="02020603050405020304" pitchFamily="18" charset="0"/>
              <a:cs typeface="Times New Roman" panose="02020603050405020304" pitchFamily="18" charset="0"/>
            </a:endParaRPr>
          </a:p>
        </p:txBody>
      </p:sp>
      <p:pic>
        <p:nvPicPr>
          <p:cNvPr id="1946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3164579"/>
            <a:ext cx="5380224" cy="3551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00722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116632"/>
            <a:ext cx="8779134" cy="504056"/>
          </a:xfrm>
        </p:spPr>
        <p:txBody>
          <a:bodyPr>
            <a:normAutofit fontScale="90000"/>
          </a:bodyPr>
          <a:lstStyle/>
          <a:p>
            <a:r>
              <a:rPr lang="ru-RU" sz="2800" b="1" dirty="0">
                <a:latin typeface="Times New Roman" pitchFamily="18" charset="0"/>
                <a:cs typeface="Times New Roman" pitchFamily="18" charset="0"/>
              </a:rPr>
              <a:t>Этап создания клиентского программного обеспечения</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33</a:t>
            </a:r>
            <a:endParaRPr lang="ru-RU" dirty="0"/>
          </a:p>
        </p:txBody>
      </p:sp>
      <p:pic>
        <p:nvPicPr>
          <p:cNvPr id="194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484784"/>
            <a:ext cx="8372284" cy="2592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197130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116632"/>
            <a:ext cx="8779134" cy="504056"/>
          </a:xfrm>
        </p:spPr>
        <p:txBody>
          <a:bodyPr>
            <a:normAutofit fontScale="90000"/>
          </a:bodyPr>
          <a:lstStyle/>
          <a:p>
            <a:r>
              <a:rPr lang="ru-RU" sz="2800" b="1" dirty="0">
                <a:latin typeface="Times New Roman" pitchFamily="18" charset="0"/>
                <a:cs typeface="Times New Roman" pitchFamily="18" charset="0"/>
              </a:rPr>
              <a:t>Этап создания клиентского программного обеспечения</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34</a:t>
            </a:r>
            <a:endParaRPr lang="ru-RU" dirty="0"/>
          </a:p>
        </p:txBody>
      </p:sp>
      <p:sp>
        <p:nvSpPr>
          <p:cNvPr id="6" name="Прямоугольник 5"/>
          <p:cNvSpPr/>
          <p:nvPr/>
        </p:nvSpPr>
        <p:spPr>
          <a:xfrm>
            <a:off x="384234" y="764704"/>
            <a:ext cx="8431763" cy="2585323"/>
          </a:xfrm>
          <a:prstGeom prst="rect">
            <a:avLst/>
          </a:prstGeom>
        </p:spPr>
        <p:txBody>
          <a:bodyPr wrap="square">
            <a:spAutoFit/>
          </a:bodyPr>
          <a:lstStyle/>
          <a:p>
            <a:pPr algn="just"/>
            <a:r>
              <a:rPr lang="ru-RU" dirty="0" smtClean="0">
                <a:latin typeface="Times New Roman" panose="02020603050405020304" pitchFamily="18" charset="0"/>
                <a:cs typeface="Times New Roman" panose="02020603050405020304" pitchFamily="18" charset="0"/>
              </a:rPr>
              <a:t>	Создание </a:t>
            </a:r>
            <a:r>
              <a:rPr lang="ru-RU" dirty="0">
                <a:latin typeface="Times New Roman" panose="02020603050405020304" pitchFamily="18" charset="0"/>
                <a:cs typeface="Times New Roman" panose="02020603050405020304" pitchFamily="18" charset="0"/>
              </a:rPr>
              <a:t>пользовательских приложений – сложный и </a:t>
            </a:r>
            <a:r>
              <a:rPr lang="ru-RU" dirty="0" smtClean="0">
                <a:latin typeface="Times New Roman" panose="02020603050405020304" pitchFamily="18" charset="0"/>
                <a:cs typeface="Times New Roman" panose="02020603050405020304" pitchFamily="18" charset="0"/>
              </a:rPr>
              <a:t>кропотливый процесс</a:t>
            </a:r>
            <a:r>
              <a:rPr lang="ru-RU" dirty="0">
                <a:latin typeface="Times New Roman" panose="02020603050405020304" pitchFamily="18" charset="0"/>
                <a:cs typeface="Times New Roman" panose="02020603050405020304" pitchFamily="18" charset="0"/>
              </a:rPr>
              <a:t>, требующий от программиста глубоких знаний не только </a:t>
            </a:r>
            <a:r>
              <a:rPr lang="ru-RU" dirty="0" smtClean="0">
                <a:latin typeface="Times New Roman" panose="02020603050405020304" pitchFamily="18" charset="0"/>
                <a:cs typeface="Times New Roman" panose="02020603050405020304" pitchFamily="18" charset="0"/>
              </a:rPr>
              <a:t>СУБД и </a:t>
            </a:r>
            <a:r>
              <a:rPr lang="ru-RU" dirty="0">
                <a:latin typeface="Times New Roman" panose="02020603050405020304" pitchFamily="18" charset="0"/>
                <a:cs typeface="Times New Roman" panose="02020603050405020304" pitchFamily="18" charset="0"/>
              </a:rPr>
              <a:t>языка программирования, но и операционной системы и </a:t>
            </a:r>
            <a:r>
              <a:rPr lang="ru-RU" dirty="0" smtClean="0">
                <a:latin typeface="Times New Roman" panose="02020603050405020304" pitchFamily="18" charset="0"/>
                <a:cs typeface="Times New Roman" panose="02020603050405020304" pitchFamily="18" charset="0"/>
              </a:rPr>
              <a:t>технологий и </a:t>
            </a:r>
            <a:r>
              <a:rPr lang="ru-RU" dirty="0">
                <a:latin typeface="Times New Roman" panose="02020603050405020304" pitchFamily="18" charset="0"/>
                <a:cs typeface="Times New Roman" panose="02020603050405020304" pitchFamily="18" charset="0"/>
              </a:rPr>
              <a:t>методов </a:t>
            </a:r>
            <a:r>
              <a:rPr lang="ru-RU" dirty="0" smtClean="0">
                <a:latin typeface="Times New Roman" panose="02020603050405020304" pitchFamily="18" charset="0"/>
                <a:cs typeface="Times New Roman" panose="02020603050405020304" pitchFamily="18" charset="0"/>
              </a:rPr>
              <a:t>программирования. Как </a:t>
            </a:r>
            <a:r>
              <a:rPr lang="ru-RU" dirty="0">
                <a:latin typeface="Times New Roman" panose="02020603050405020304" pitchFamily="18" charset="0"/>
                <a:cs typeface="Times New Roman" panose="02020603050405020304" pitchFamily="18" charset="0"/>
              </a:rPr>
              <a:t>правило, создание коммерческого ПО предваряется </a:t>
            </a:r>
            <a:r>
              <a:rPr lang="ru-RU" dirty="0" smtClean="0">
                <a:latin typeface="Times New Roman" panose="02020603050405020304" pitchFamily="18" charset="0"/>
                <a:cs typeface="Times New Roman" panose="02020603050405020304" pitchFamily="18" charset="0"/>
              </a:rPr>
              <a:t>выпуском прототипов </a:t>
            </a:r>
            <a:r>
              <a:rPr lang="ru-RU" dirty="0">
                <a:latin typeface="Times New Roman" panose="02020603050405020304" pitchFamily="18" charset="0"/>
                <a:cs typeface="Times New Roman" panose="02020603050405020304" pitchFamily="18" charset="0"/>
              </a:rPr>
              <a:t>будущих приложений. Прототип представляет собой </a:t>
            </a:r>
            <a:r>
              <a:rPr lang="ru-RU" dirty="0" smtClean="0">
                <a:latin typeface="Times New Roman" panose="02020603050405020304" pitchFamily="18" charset="0"/>
                <a:cs typeface="Times New Roman" panose="02020603050405020304" pitchFamily="18" charset="0"/>
              </a:rPr>
              <a:t>работоспособную </a:t>
            </a:r>
            <a:r>
              <a:rPr lang="ru-RU" dirty="0">
                <a:latin typeface="Times New Roman" panose="02020603050405020304" pitchFamily="18" charset="0"/>
                <a:cs typeface="Times New Roman" panose="02020603050405020304" pitchFamily="18" charset="0"/>
              </a:rPr>
              <a:t>модель приложения, но с несколько ограниченным </a:t>
            </a:r>
            <a:r>
              <a:rPr lang="ru-RU" dirty="0" smtClean="0">
                <a:latin typeface="Times New Roman" panose="02020603050405020304" pitchFamily="18" charset="0"/>
                <a:cs typeface="Times New Roman" panose="02020603050405020304" pitchFamily="18" charset="0"/>
              </a:rPr>
              <a:t>функционалом</a:t>
            </a:r>
            <a:r>
              <a:rPr lang="ru-RU" dirty="0">
                <a:latin typeface="Times New Roman" panose="02020603050405020304" pitchFamily="18" charset="0"/>
                <a:cs typeface="Times New Roman" panose="02020603050405020304" pitchFamily="18" charset="0"/>
              </a:rPr>
              <a:t>. Основное предназначение прототипа – предоставить </a:t>
            </a:r>
            <a:r>
              <a:rPr lang="ru-RU" dirty="0" smtClean="0">
                <a:latin typeface="Times New Roman" panose="02020603050405020304" pitchFamily="18" charset="0"/>
                <a:cs typeface="Times New Roman" panose="02020603050405020304" pitchFamily="18" charset="0"/>
              </a:rPr>
              <a:t>будущим </a:t>
            </a:r>
            <a:r>
              <a:rPr lang="ru-RU" dirty="0">
                <a:latin typeface="Times New Roman" panose="02020603050405020304" pitchFamily="18" charset="0"/>
                <a:cs typeface="Times New Roman" panose="02020603050405020304" pitchFamily="18" charset="0"/>
              </a:rPr>
              <a:t>пользователям возможность опробовать приложение в действии </a:t>
            </a:r>
            <a:r>
              <a:rPr lang="ru-RU" dirty="0" smtClean="0">
                <a:latin typeface="Times New Roman" panose="02020603050405020304" pitchFamily="18" charset="0"/>
                <a:cs typeface="Times New Roman" panose="02020603050405020304" pitchFamily="18" charset="0"/>
              </a:rPr>
              <a:t>и выяснить</a:t>
            </a:r>
            <a:r>
              <a:rPr lang="ru-RU" dirty="0">
                <a:latin typeface="Times New Roman" panose="02020603050405020304" pitchFamily="18" charset="0"/>
                <a:cs typeface="Times New Roman" panose="02020603050405020304" pitchFamily="18" charset="0"/>
              </a:rPr>
              <a:t>, в каких улучшениях они заинтересованы.</a:t>
            </a:r>
            <a:endParaRPr lang="ru-RU" dirty="0" smtClean="0">
              <a:latin typeface="Times New Roman" panose="02020603050405020304" pitchFamily="18" charset="0"/>
              <a:cs typeface="Times New Roman" panose="02020603050405020304" pitchFamily="18" charset="0"/>
            </a:endParaRPr>
          </a:p>
        </p:txBody>
      </p:sp>
      <p:pic>
        <p:nvPicPr>
          <p:cNvPr id="20482" name="Picture 2" descr="https://fuzeservers.ru/wp-content/uploads/a/d/4/ad43919d0fd72281061589514b45f832.jpe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3501008"/>
            <a:ext cx="2160240" cy="1620180"/>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https://avatars.dzeninfra.ru/get-zen_doc/4162493/pub_60f2916d4b5d8b6f2900c1a4_60f291e36169c246f9d601e1/scale_12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17991" y="3456651"/>
            <a:ext cx="1656184" cy="1656184"/>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descr="https://avatars.mds.yandex.net/i?id=0b80df0abe6a90ccef70d7de17d8cda6-4382387-images-thumbs&amp;n=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053235"/>
            <a:ext cx="2788318" cy="1231508"/>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8" descr="https://www.navicosoft.com/wp-content/uploads/2021/12/original.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10" descr="https://www.navicosoft.com/wp-content/uploads/2021/12/original.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20492" name="Picture 12" descr="https://eurobyte.ru/img/articles/luchshaya-cms/image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9577" y="5531447"/>
            <a:ext cx="2520280" cy="1060308"/>
          </a:xfrm>
          <a:prstGeom prst="rect">
            <a:avLst/>
          </a:prstGeom>
          <a:noFill/>
          <a:extLst>
            <a:ext uri="{909E8E84-426E-40DD-AFC4-6F175D3DCCD1}">
              <a14:hiddenFill xmlns:a14="http://schemas.microsoft.com/office/drawing/2010/main">
                <a:solidFill>
                  <a:srgbClr val="FFFFFF"/>
                </a:solidFill>
              </a14:hiddenFill>
            </a:ext>
          </a:extLst>
        </p:spPr>
      </p:pic>
      <p:pic>
        <p:nvPicPr>
          <p:cNvPr id="20494" name="Picture 14" descr="https://www.1c-bitrix.ru/images/content_ru/about/1c-bitrix-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18672" y="5618171"/>
            <a:ext cx="3078202" cy="886860"/>
          </a:xfrm>
          <a:prstGeom prst="rect">
            <a:avLst/>
          </a:prstGeom>
          <a:noFill/>
          <a:extLst>
            <a:ext uri="{909E8E84-426E-40DD-AFC4-6F175D3DCCD1}">
              <a14:hiddenFill xmlns:a14="http://schemas.microsoft.com/office/drawing/2010/main">
                <a:solidFill>
                  <a:srgbClr val="FFFFFF"/>
                </a:solidFill>
              </a14:hiddenFill>
            </a:ext>
          </a:extLst>
        </p:spPr>
      </p:pic>
      <p:pic>
        <p:nvPicPr>
          <p:cNvPr id="20496" name="Picture 16" descr="https://avatars.mds.yandex.net/i?id=5363d0b975b574bcb3bf8a2f33f01306_l-5248605-images-thumbs&amp;n=1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90134" y="5373216"/>
            <a:ext cx="2905026" cy="944738"/>
          </a:xfrm>
          <a:prstGeom prst="rect">
            <a:avLst/>
          </a:prstGeom>
          <a:noFill/>
          <a:extLst>
            <a:ext uri="{909E8E84-426E-40DD-AFC4-6F175D3DCCD1}">
              <a14:hiddenFill xmlns:a14="http://schemas.microsoft.com/office/drawing/2010/main">
                <a:solidFill>
                  <a:srgbClr val="FFFFFF"/>
                </a:solidFill>
              </a14:hiddenFill>
            </a:ext>
          </a:extLst>
        </p:spPr>
      </p:pic>
      <p:pic>
        <p:nvPicPr>
          <p:cNvPr id="20498" name="Picture 18" descr="https://i.ytimg.com/vi/6x1K0zTz_48/maxresdefault.jpg?785705782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92280" y="4284743"/>
            <a:ext cx="1801776" cy="1013500"/>
          </a:xfrm>
          <a:prstGeom prst="rect">
            <a:avLst/>
          </a:prstGeom>
          <a:noFill/>
          <a:extLst>
            <a:ext uri="{909E8E84-426E-40DD-AFC4-6F175D3DCCD1}">
              <a14:hiddenFill xmlns:a14="http://schemas.microsoft.com/office/drawing/2010/main">
                <a:solidFill>
                  <a:srgbClr val="FFFFFF"/>
                </a:solidFill>
              </a14:hiddenFill>
            </a:ext>
          </a:extLst>
        </p:spPr>
      </p:pic>
      <p:pic>
        <p:nvPicPr>
          <p:cNvPr id="20500" name="Picture 20" descr="https://overclockers.ru/st/legacy/blog/213212/241431_O.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984096" y="4284743"/>
            <a:ext cx="1804450" cy="101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2299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116632"/>
            <a:ext cx="8779134" cy="504056"/>
          </a:xfrm>
        </p:spPr>
        <p:txBody>
          <a:bodyPr>
            <a:normAutofit fontScale="90000"/>
          </a:bodyPr>
          <a:lstStyle/>
          <a:p>
            <a:r>
              <a:rPr lang="ru-RU" sz="2800" b="1" dirty="0">
                <a:latin typeface="Times New Roman" pitchFamily="18" charset="0"/>
                <a:cs typeface="Times New Roman" pitchFamily="18" charset="0"/>
              </a:rPr>
              <a:t>Этап тестирования и отладки</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35</a:t>
            </a:r>
            <a:endParaRPr lang="ru-RU" dirty="0"/>
          </a:p>
        </p:txBody>
      </p:sp>
      <p:sp>
        <p:nvSpPr>
          <p:cNvPr id="6" name="Прямоугольник 5"/>
          <p:cNvSpPr/>
          <p:nvPr/>
        </p:nvSpPr>
        <p:spPr>
          <a:xfrm>
            <a:off x="384234" y="764704"/>
            <a:ext cx="8431763" cy="2031325"/>
          </a:xfrm>
          <a:prstGeom prst="rect">
            <a:avLst/>
          </a:prstGeom>
        </p:spPr>
        <p:txBody>
          <a:bodyPr wrap="square">
            <a:spAutoFit/>
          </a:bodyPr>
          <a:lstStyle/>
          <a:p>
            <a:pPr algn="just"/>
            <a:r>
              <a:rPr lang="ru-RU" dirty="0">
                <a:latin typeface="Times New Roman" panose="02020603050405020304" pitchFamily="18" charset="0"/>
                <a:cs typeface="Times New Roman" panose="02020603050405020304" pitchFamily="18" charset="0"/>
              </a:rPr>
              <a:t>	Без тестирования мы с вами не сможем гарантировать </a:t>
            </a:r>
            <a:r>
              <a:rPr lang="ru-RU" dirty="0" smtClean="0">
                <a:latin typeface="Times New Roman" panose="02020603050405020304" pitchFamily="18" charset="0"/>
                <a:cs typeface="Times New Roman" panose="02020603050405020304" pitchFamily="18" charset="0"/>
              </a:rPr>
              <a:t>заказчику правильную </a:t>
            </a:r>
            <a:r>
              <a:rPr lang="ru-RU" dirty="0">
                <a:latin typeface="Times New Roman" panose="02020603050405020304" pitchFamily="18" charset="0"/>
                <a:cs typeface="Times New Roman" panose="02020603050405020304" pitchFamily="18" charset="0"/>
              </a:rPr>
              <a:t>работу созданного продукта. Поэтому, вне зависимости </a:t>
            </a:r>
            <a:r>
              <a:rPr lang="ru-RU" dirty="0" smtClean="0">
                <a:latin typeface="Times New Roman" panose="02020603050405020304" pitchFamily="18" charset="0"/>
                <a:cs typeface="Times New Roman" panose="02020603050405020304" pitchFamily="18" charset="0"/>
              </a:rPr>
              <a:t>от степени </a:t>
            </a:r>
            <a:r>
              <a:rPr lang="ru-RU" dirty="0">
                <a:latin typeface="Times New Roman" panose="02020603050405020304" pitchFamily="18" charset="0"/>
                <a:cs typeface="Times New Roman" panose="02020603050405020304" pitchFamily="18" charset="0"/>
              </a:rPr>
              <a:t>сложности БД, для каждого проекта необходимо </a:t>
            </a:r>
            <a:r>
              <a:rPr lang="ru-RU" dirty="0" smtClean="0">
                <a:latin typeface="Times New Roman" panose="02020603050405020304" pitchFamily="18" charset="0"/>
                <a:cs typeface="Times New Roman" panose="02020603050405020304" pitchFamily="18" charset="0"/>
              </a:rPr>
              <a:t>разработать исчерпывающий </a:t>
            </a:r>
            <a:r>
              <a:rPr lang="ru-RU" dirty="0">
                <a:latin typeface="Times New Roman" panose="02020603050405020304" pitchFamily="18" charset="0"/>
                <a:cs typeface="Times New Roman" panose="02020603050405020304" pitchFamily="18" charset="0"/>
              </a:rPr>
              <a:t>план тестирования, распространяющийся на все </a:t>
            </a:r>
            <a:r>
              <a:rPr lang="ru-RU" dirty="0" smtClean="0">
                <a:latin typeface="Times New Roman" panose="02020603050405020304" pitchFamily="18" charset="0"/>
                <a:cs typeface="Times New Roman" panose="02020603050405020304" pitchFamily="18" charset="0"/>
              </a:rPr>
              <a:t>основные </a:t>
            </a:r>
            <a:r>
              <a:rPr lang="ru-RU" dirty="0">
                <a:latin typeface="Times New Roman" panose="02020603050405020304" pitchFamily="18" charset="0"/>
                <a:cs typeface="Times New Roman" panose="02020603050405020304" pitchFamily="18" charset="0"/>
              </a:rPr>
              <a:t>функции БД и прикладного </a:t>
            </a:r>
            <a:r>
              <a:rPr lang="ru-RU" dirty="0" smtClean="0">
                <a:latin typeface="Times New Roman" panose="02020603050405020304" pitchFamily="18" charset="0"/>
                <a:cs typeface="Times New Roman" panose="02020603050405020304" pitchFamily="18" charset="0"/>
              </a:rPr>
              <a:t>ПО</a:t>
            </a:r>
          </a:p>
          <a:p>
            <a:pPr algn="just"/>
            <a:r>
              <a:rPr lang="ru-RU" b="1" i="1" dirty="0" smtClean="0">
                <a:latin typeface="Times New Roman" panose="02020603050405020304" pitchFamily="18" charset="0"/>
                <a:cs typeface="Times New Roman" panose="02020603050405020304" pitchFamily="18" charset="0"/>
              </a:rPr>
              <a:t>	Тестирование </a:t>
            </a:r>
            <a:r>
              <a:rPr lang="ru-RU" b="1" i="1" dirty="0">
                <a:latin typeface="Times New Roman" panose="02020603050405020304" pitchFamily="18" charset="0"/>
                <a:cs typeface="Times New Roman" panose="02020603050405020304" pitchFamily="18" charset="0"/>
              </a:rPr>
              <a:t>– это процесс выполнения программы с целью обнаружения ошибок.</a:t>
            </a:r>
            <a:endParaRPr lang="ru-RU" b="1" i="1" dirty="0" smtClean="0">
              <a:latin typeface="Times New Roman" panose="02020603050405020304" pitchFamily="18" charset="0"/>
              <a:cs typeface="Times New Roman" panose="02020603050405020304" pitchFamily="18" charset="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992025"/>
            <a:ext cx="4680520" cy="37248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3219" y="3717032"/>
            <a:ext cx="3862589" cy="2088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64822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116632"/>
            <a:ext cx="8779134" cy="432048"/>
          </a:xfrm>
        </p:spPr>
        <p:txBody>
          <a:bodyPr>
            <a:normAutofit fontScale="90000"/>
          </a:bodyPr>
          <a:lstStyle/>
          <a:p>
            <a:r>
              <a:rPr lang="ru-RU" sz="2800" b="1" dirty="0">
                <a:latin typeface="Times New Roman" pitchFamily="18" charset="0"/>
                <a:cs typeface="Times New Roman" pitchFamily="18" charset="0"/>
              </a:rPr>
              <a:t>Этап тестирования и отладки</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36</a:t>
            </a:r>
            <a:endParaRPr lang="ru-RU" dirty="0"/>
          </a:p>
        </p:txBody>
      </p:sp>
      <p:sp>
        <p:nvSpPr>
          <p:cNvPr id="6" name="Прямоугольник 5"/>
          <p:cNvSpPr/>
          <p:nvPr/>
        </p:nvSpPr>
        <p:spPr>
          <a:xfrm>
            <a:off x="155575" y="476672"/>
            <a:ext cx="8808913" cy="3416320"/>
          </a:xfrm>
          <a:prstGeom prst="rect">
            <a:avLst/>
          </a:prstGeom>
        </p:spPr>
        <p:txBody>
          <a:bodyPr wrap="square">
            <a:spAutoFit/>
          </a:bodyPr>
          <a:lstStyle/>
          <a:p>
            <a:pPr algn="ctr"/>
            <a:endParaRPr lang="ru-RU" dirty="0" smtClean="0">
              <a:latin typeface="Times New Roman" panose="02020603050405020304" pitchFamily="18" charset="0"/>
              <a:cs typeface="Times New Roman" panose="02020603050405020304" pitchFamily="18" charset="0"/>
            </a:endParaRPr>
          </a:p>
          <a:p>
            <a:pPr algn="ctr"/>
            <a:r>
              <a:rPr lang="ru-RU" b="1" i="1" dirty="0" smtClean="0">
                <a:latin typeface="Times New Roman" panose="02020603050405020304" pitchFamily="18" charset="0"/>
                <a:cs typeface="Times New Roman" panose="02020603050405020304" pitchFamily="18" charset="0"/>
              </a:rPr>
              <a:t>Тестирование </a:t>
            </a:r>
            <a:r>
              <a:rPr lang="ru-RU" b="1" i="1" dirty="0">
                <a:latin typeface="Times New Roman" panose="02020603050405020304" pitchFamily="18" charset="0"/>
                <a:cs typeface="Times New Roman" panose="02020603050405020304" pitchFamily="18" charset="0"/>
              </a:rPr>
              <a:t>обеспечивает:</a:t>
            </a:r>
          </a:p>
          <a:p>
            <a:pPr marL="342900" indent="-342900" algn="just">
              <a:buFont typeface="+mj-lt"/>
              <a:buAutoNum type="arabicPeriod"/>
            </a:pPr>
            <a:r>
              <a:rPr lang="ru-RU" dirty="0">
                <a:latin typeface="Times New Roman" panose="02020603050405020304" pitchFamily="18" charset="0"/>
                <a:cs typeface="Times New Roman" panose="02020603050405020304" pitchFamily="18" charset="0"/>
              </a:rPr>
              <a:t>обнаружение ошибок;</a:t>
            </a:r>
          </a:p>
          <a:p>
            <a:pPr marL="342900" indent="-342900" algn="just">
              <a:buFont typeface="+mj-lt"/>
              <a:buAutoNum type="arabicPeriod"/>
            </a:pPr>
            <a:r>
              <a:rPr lang="ru-RU" dirty="0">
                <a:latin typeface="Times New Roman" panose="02020603050405020304" pitchFamily="18" charset="0"/>
                <a:cs typeface="Times New Roman" panose="02020603050405020304" pitchFamily="18" charset="0"/>
              </a:rPr>
              <a:t>демонстрацию соответствия функций БД и клиентского ПО </a:t>
            </a:r>
            <a:r>
              <a:rPr lang="ru-RU" dirty="0" smtClean="0">
                <a:latin typeface="Times New Roman" panose="02020603050405020304" pitchFamily="18" charset="0"/>
                <a:cs typeface="Times New Roman" panose="02020603050405020304" pitchFamily="18" charset="0"/>
              </a:rPr>
              <a:t>их назначению</a:t>
            </a:r>
            <a:r>
              <a:rPr lang="ru-RU" dirty="0">
                <a:latin typeface="Times New Roman" panose="02020603050405020304" pitchFamily="18" charset="0"/>
                <a:cs typeface="Times New Roman" panose="02020603050405020304" pitchFamily="18" charset="0"/>
              </a:rPr>
              <a:t>;</a:t>
            </a:r>
          </a:p>
          <a:p>
            <a:pPr marL="342900" indent="-342900" algn="just">
              <a:buFont typeface="+mj-lt"/>
              <a:buAutoNum type="arabicPeriod"/>
            </a:pPr>
            <a:r>
              <a:rPr lang="ru-RU" dirty="0">
                <a:latin typeface="Times New Roman" panose="02020603050405020304" pitchFamily="18" charset="0"/>
                <a:cs typeface="Times New Roman" panose="02020603050405020304" pitchFamily="18" charset="0"/>
              </a:rPr>
              <a:t>демонстрацию реализации требований к характеристикам БД </a:t>
            </a:r>
            <a:r>
              <a:rPr lang="ru-RU" dirty="0" smtClean="0">
                <a:latin typeface="Times New Roman" panose="02020603050405020304" pitchFamily="18" charset="0"/>
                <a:cs typeface="Times New Roman" panose="02020603050405020304" pitchFamily="18" charset="0"/>
              </a:rPr>
              <a:t>и клиентского </a:t>
            </a:r>
            <a:r>
              <a:rPr lang="ru-RU" dirty="0">
                <a:latin typeface="Times New Roman" panose="02020603050405020304" pitchFamily="18" charset="0"/>
                <a:cs typeface="Times New Roman" panose="02020603050405020304" pitchFamily="18" charset="0"/>
              </a:rPr>
              <a:t>ПО.</a:t>
            </a:r>
          </a:p>
          <a:p>
            <a:pPr algn="just"/>
            <a:endParaRPr lang="ru-RU" dirty="0" smtClean="0">
              <a:latin typeface="Times New Roman" panose="02020603050405020304" pitchFamily="18" charset="0"/>
              <a:cs typeface="Times New Roman" panose="02020603050405020304" pitchFamily="18" charset="0"/>
            </a:endParaRPr>
          </a:p>
          <a:p>
            <a:pPr algn="just"/>
            <a:r>
              <a:rPr lang="ru-RU" dirty="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Косвенно </a:t>
            </a:r>
            <a:r>
              <a:rPr lang="ru-RU" dirty="0">
                <a:latin typeface="Times New Roman" panose="02020603050405020304" pitchFamily="18" charset="0"/>
                <a:cs typeface="Times New Roman" panose="02020603050405020304" pitchFamily="18" charset="0"/>
              </a:rPr>
              <a:t>тестирование осуществляет проверку ряда показателей </a:t>
            </a:r>
            <a:r>
              <a:rPr lang="ru-RU" dirty="0" smtClean="0">
                <a:latin typeface="Times New Roman" panose="02020603050405020304" pitchFamily="18" charset="0"/>
                <a:cs typeface="Times New Roman" panose="02020603050405020304" pitchFamily="18" charset="0"/>
              </a:rPr>
              <a:t>надежности </a:t>
            </a:r>
            <a:r>
              <a:rPr lang="ru-RU" dirty="0">
                <a:latin typeface="Times New Roman" panose="02020603050405020304" pitchFamily="18" charset="0"/>
                <a:cs typeface="Times New Roman" panose="02020603050405020304" pitchFamily="18" charset="0"/>
              </a:rPr>
              <a:t>(один из важнейших критериев, характеризующих </a:t>
            </a:r>
            <a:r>
              <a:rPr lang="ru-RU" dirty="0" smtClean="0">
                <a:latin typeface="Times New Roman" panose="02020603050405020304" pitchFamily="18" charset="0"/>
                <a:cs typeface="Times New Roman" panose="02020603050405020304" pitchFamily="18" charset="0"/>
              </a:rPr>
              <a:t>качества ПО</a:t>
            </a:r>
            <a:r>
              <a:rPr lang="ru-RU" dirty="0">
                <a:latin typeface="Times New Roman" panose="02020603050405020304" pitchFamily="18" charset="0"/>
                <a:cs typeface="Times New Roman" panose="02020603050405020304" pitchFamily="18" charset="0"/>
              </a:rPr>
              <a:t>).</a:t>
            </a:r>
          </a:p>
          <a:p>
            <a:pPr algn="just"/>
            <a:endParaRPr lang="ru-RU" dirty="0" smtClean="0">
              <a:latin typeface="Times New Roman" panose="02020603050405020304" pitchFamily="18" charset="0"/>
              <a:cs typeface="Times New Roman" panose="02020603050405020304" pitchFamily="18" charset="0"/>
            </a:endParaRPr>
          </a:p>
          <a:p>
            <a:pPr algn="ctr"/>
            <a:r>
              <a:rPr lang="ru-RU" b="1" i="1" dirty="0" smtClean="0">
                <a:latin typeface="Times New Roman" panose="02020603050405020304" pitchFamily="18" charset="0"/>
                <a:cs typeface="Times New Roman" panose="02020603050405020304" pitchFamily="18" charset="0"/>
              </a:rPr>
              <a:t>Различают </a:t>
            </a:r>
            <a:r>
              <a:rPr lang="ru-RU" b="1" i="1" dirty="0">
                <a:latin typeface="Times New Roman" panose="02020603050405020304" pitchFamily="18" charset="0"/>
                <a:cs typeface="Times New Roman" panose="02020603050405020304" pitchFamily="18" charset="0"/>
              </a:rPr>
              <a:t>два принципа тестирования ПО:</a:t>
            </a:r>
          </a:p>
          <a:p>
            <a:pPr algn="just"/>
            <a:r>
              <a:rPr lang="ru-RU" dirty="0">
                <a:latin typeface="Times New Roman" panose="02020603050405020304" pitchFamily="18" charset="0"/>
                <a:cs typeface="Times New Roman" panose="02020603050405020304" pitchFamily="18" charset="0"/>
              </a:rPr>
              <a:t>1) структурное тестирование;</a:t>
            </a:r>
          </a:p>
          <a:p>
            <a:pPr algn="just"/>
            <a:r>
              <a:rPr lang="ru-RU" dirty="0">
                <a:latin typeface="Times New Roman" panose="02020603050405020304" pitchFamily="18" charset="0"/>
                <a:cs typeface="Times New Roman" panose="02020603050405020304" pitchFamily="18" charset="0"/>
              </a:rPr>
              <a:t>2) функциональное тестирование.</a:t>
            </a:r>
            <a:endParaRPr lang="ru-RU" b="1" i="1" dirty="0" smtClean="0">
              <a:latin typeface="Times New Roman" panose="02020603050405020304" pitchFamily="18" charset="0"/>
              <a:cs typeface="Times New Roman" panose="02020603050405020304" pitchFamily="18" charset="0"/>
            </a:endParaRPr>
          </a:p>
        </p:txBody>
      </p:sp>
      <p:sp>
        <p:nvSpPr>
          <p:cNvPr id="3" name="AutoShape 2" descr="https://gazetazp.ru/files/file/8905675b391f2a4274de807053972b6e.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235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3643" y="3878896"/>
            <a:ext cx="3384376" cy="2574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394" y="4037459"/>
            <a:ext cx="5845794" cy="16957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54149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116632"/>
            <a:ext cx="8779134" cy="504056"/>
          </a:xfrm>
        </p:spPr>
        <p:txBody>
          <a:bodyPr>
            <a:normAutofit fontScale="90000"/>
          </a:bodyPr>
          <a:lstStyle/>
          <a:p>
            <a:r>
              <a:rPr lang="ru-RU" sz="2800" b="1" dirty="0">
                <a:latin typeface="Times New Roman" pitchFamily="18" charset="0"/>
                <a:cs typeface="Times New Roman" pitchFamily="18" charset="0"/>
              </a:rPr>
              <a:t>Этап тестирования и </a:t>
            </a:r>
            <a:r>
              <a:rPr lang="ru-RU" sz="2800" b="1" dirty="0" smtClean="0">
                <a:latin typeface="Times New Roman" pitchFamily="18" charset="0"/>
                <a:cs typeface="Times New Roman" pitchFamily="18" charset="0"/>
              </a:rPr>
              <a:t>отладки</a:t>
            </a:r>
            <a:r>
              <a:rPr lang="ru-RU" sz="2800" b="1" dirty="0">
                <a:latin typeface="Times New Roman" pitchFamily="18" charset="0"/>
                <a:cs typeface="Times New Roman" pitchFamily="18" charset="0"/>
              </a:rPr>
              <a:t>. </a:t>
            </a:r>
            <a:r>
              <a:rPr lang="ru-RU" sz="2800" b="1" dirty="0" smtClean="0">
                <a:latin typeface="Times New Roman" pitchFamily="18" charset="0"/>
                <a:cs typeface="Times New Roman" pitchFamily="18" charset="0"/>
              </a:rPr>
              <a:t>Структурное </a:t>
            </a:r>
            <a:r>
              <a:rPr lang="ru-RU" sz="2800" b="1" dirty="0">
                <a:latin typeface="Times New Roman" pitchFamily="18" charset="0"/>
                <a:cs typeface="Times New Roman" pitchFamily="18" charset="0"/>
              </a:rPr>
              <a:t>тестирование</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37</a:t>
            </a:r>
            <a:endParaRPr lang="ru-RU" dirty="0"/>
          </a:p>
        </p:txBody>
      </p:sp>
      <p:sp>
        <p:nvSpPr>
          <p:cNvPr id="6" name="Прямоугольник 5"/>
          <p:cNvSpPr/>
          <p:nvPr/>
        </p:nvSpPr>
        <p:spPr>
          <a:xfrm>
            <a:off x="384234" y="764704"/>
            <a:ext cx="8431763" cy="3416320"/>
          </a:xfrm>
          <a:prstGeom prst="rect">
            <a:avLst/>
          </a:prstGeom>
        </p:spPr>
        <p:txBody>
          <a:bodyPr wrap="square">
            <a:spAutoFit/>
          </a:bodyPr>
          <a:lstStyle/>
          <a:p>
            <a:pPr algn="just"/>
            <a:r>
              <a:rPr lang="ru-RU" dirty="0" smtClean="0">
                <a:latin typeface="Times New Roman" panose="02020603050405020304" pitchFamily="18" charset="0"/>
                <a:cs typeface="Times New Roman" panose="02020603050405020304" pitchFamily="18" charset="0"/>
              </a:rPr>
              <a:t>	Структурное </a:t>
            </a:r>
            <a:r>
              <a:rPr lang="ru-RU" dirty="0">
                <a:latin typeface="Times New Roman" panose="02020603050405020304" pitchFamily="18" charset="0"/>
                <a:cs typeface="Times New Roman" panose="02020603050405020304" pitchFamily="18" charset="0"/>
              </a:rPr>
              <a:t>тестирование (еще его называют тестированием «белого</a:t>
            </a:r>
          </a:p>
          <a:p>
            <a:pPr algn="just"/>
            <a:r>
              <a:rPr lang="ru-RU" dirty="0">
                <a:latin typeface="Times New Roman" panose="02020603050405020304" pitchFamily="18" charset="0"/>
                <a:cs typeface="Times New Roman" panose="02020603050405020304" pitchFamily="18" charset="0"/>
              </a:rPr>
              <a:t>ящика», т. к. нам полностью доступен исходный код программы) </a:t>
            </a:r>
            <a:r>
              <a:rPr lang="ru-RU" dirty="0" smtClean="0">
                <a:latin typeface="Times New Roman" panose="02020603050405020304" pitchFamily="18" charset="0"/>
                <a:cs typeface="Times New Roman" panose="02020603050405020304" pitchFamily="18" charset="0"/>
              </a:rPr>
              <a:t>основано </a:t>
            </a:r>
            <a:r>
              <a:rPr lang="ru-RU" dirty="0">
                <a:latin typeface="Times New Roman" panose="02020603050405020304" pitchFamily="18" charset="0"/>
                <a:cs typeface="Times New Roman" panose="02020603050405020304" pitchFamily="18" charset="0"/>
              </a:rPr>
              <a:t>на анализе управляющей структуры программы. Лицо, </a:t>
            </a:r>
            <a:r>
              <a:rPr lang="ru-RU" dirty="0" smtClean="0">
                <a:latin typeface="Times New Roman" panose="02020603050405020304" pitchFamily="18" charset="0"/>
                <a:cs typeface="Times New Roman" panose="02020603050405020304" pitchFamily="18" charset="0"/>
              </a:rPr>
              <a:t>ответственное </a:t>
            </a:r>
            <a:r>
              <a:rPr lang="ru-RU" dirty="0">
                <a:latin typeface="Times New Roman" panose="02020603050405020304" pitchFamily="18" charset="0"/>
                <a:cs typeface="Times New Roman" panose="02020603050405020304" pitchFamily="18" charset="0"/>
              </a:rPr>
              <a:t>за проведение тестирования, строит граф управления </a:t>
            </a:r>
            <a:r>
              <a:rPr lang="ru-RU" dirty="0" smtClean="0">
                <a:latin typeface="Times New Roman" panose="02020603050405020304" pitchFamily="18" charset="0"/>
                <a:cs typeface="Times New Roman" panose="02020603050405020304" pitchFamily="18" charset="0"/>
              </a:rPr>
              <a:t>программой и </a:t>
            </a:r>
            <a:r>
              <a:rPr lang="ru-RU" dirty="0">
                <a:latin typeface="Times New Roman" panose="02020603050405020304" pitchFamily="18" charset="0"/>
                <a:cs typeface="Times New Roman" panose="02020603050405020304" pitchFamily="18" charset="0"/>
              </a:rPr>
              <a:t>формирует тестовые варианты для всех возможных маршрутов.</a:t>
            </a:r>
          </a:p>
          <a:p>
            <a:pPr algn="ctr"/>
            <a:endParaRPr lang="ru-RU" dirty="0" smtClean="0">
              <a:latin typeface="Times New Roman" panose="02020603050405020304" pitchFamily="18" charset="0"/>
              <a:cs typeface="Times New Roman" panose="02020603050405020304" pitchFamily="18" charset="0"/>
            </a:endParaRPr>
          </a:p>
          <a:p>
            <a:pPr algn="ctr"/>
            <a:r>
              <a:rPr lang="ru-RU" b="1" i="1" dirty="0" smtClean="0">
                <a:latin typeface="Times New Roman" panose="02020603050405020304" pitchFamily="18" charset="0"/>
                <a:cs typeface="Times New Roman" panose="02020603050405020304" pitchFamily="18" charset="0"/>
              </a:rPr>
              <a:t>Во </a:t>
            </a:r>
            <a:r>
              <a:rPr lang="ru-RU" b="1" i="1" dirty="0">
                <a:latin typeface="Times New Roman" panose="02020603050405020304" pitchFamily="18" charset="0"/>
                <a:cs typeface="Times New Roman" panose="02020603050405020304" pitchFamily="18" charset="0"/>
              </a:rPr>
              <a:t>время структурного тестирования проводится:</a:t>
            </a:r>
          </a:p>
          <a:p>
            <a:pPr marL="342900" indent="-342900" algn="just">
              <a:buFont typeface="+mj-lt"/>
              <a:buAutoNum type="arabicPeriod"/>
            </a:pPr>
            <a:r>
              <a:rPr lang="ru-RU" dirty="0" smtClean="0">
                <a:latin typeface="Times New Roman" panose="02020603050405020304" pitchFamily="18" charset="0"/>
                <a:cs typeface="Times New Roman" panose="02020603050405020304" pitchFamily="18" charset="0"/>
              </a:rPr>
              <a:t>модульное </a:t>
            </a:r>
            <a:r>
              <a:rPr lang="ru-RU" dirty="0">
                <a:latin typeface="Times New Roman" panose="02020603050405020304" pitchFamily="18" charset="0"/>
                <a:cs typeface="Times New Roman" panose="02020603050405020304" pitchFamily="18" charset="0"/>
              </a:rPr>
              <a:t>тестирование. Тестированию подлежат </a:t>
            </a:r>
            <a:r>
              <a:rPr lang="ru-RU" dirty="0" smtClean="0">
                <a:latin typeface="Times New Roman" panose="02020603050405020304" pitchFamily="18" charset="0"/>
                <a:cs typeface="Times New Roman" panose="02020603050405020304" pitchFamily="18" charset="0"/>
              </a:rPr>
              <a:t>минимальные компоненты </a:t>
            </a:r>
            <a:r>
              <a:rPr lang="ru-RU" dirty="0">
                <a:latin typeface="Times New Roman" panose="02020603050405020304" pitchFamily="18" charset="0"/>
                <a:cs typeface="Times New Roman" panose="02020603050405020304" pitchFamily="18" charset="0"/>
              </a:rPr>
              <a:t>ПО, например запрос, процедура, триггер;</a:t>
            </a:r>
          </a:p>
          <a:p>
            <a:pPr marL="342900" indent="-342900" algn="just">
              <a:buFont typeface="+mj-lt"/>
              <a:buAutoNum type="arabicPeriod"/>
            </a:pPr>
            <a:r>
              <a:rPr lang="ru-RU" dirty="0" smtClean="0">
                <a:latin typeface="Times New Roman" panose="02020603050405020304" pitchFamily="18" charset="0"/>
                <a:cs typeface="Times New Roman" panose="02020603050405020304" pitchFamily="18" charset="0"/>
              </a:rPr>
              <a:t>интеграционное </a:t>
            </a:r>
            <a:r>
              <a:rPr lang="ru-RU" dirty="0">
                <a:latin typeface="Times New Roman" panose="02020603050405020304" pitchFamily="18" charset="0"/>
                <a:cs typeface="Times New Roman" panose="02020603050405020304" pitchFamily="18" charset="0"/>
              </a:rPr>
              <a:t>тестирование. При интеграционном </a:t>
            </a:r>
            <a:r>
              <a:rPr lang="ru-RU" dirty="0" smtClean="0">
                <a:latin typeface="Times New Roman" panose="02020603050405020304" pitchFamily="18" charset="0"/>
                <a:cs typeface="Times New Roman" panose="02020603050405020304" pitchFamily="18" charset="0"/>
              </a:rPr>
              <a:t>тестировании </a:t>
            </a:r>
            <a:r>
              <a:rPr lang="ru-RU" dirty="0">
                <a:latin typeface="Times New Roman" panose="02020603050405020304" pitchFamily="18" charset="0"/>
                <a:cs typeface="Times New Roman" panose="02020603050405020304" pitchFamily="18" charset="0"/>
              </a:rPr>
              <a:t>модули ПО объединяются и осуществляется проверка </a:t>
            </a:r>
            <a:r>
              <a:rPr lang="ru-RU" dirty="0" smtClean="0">
                <a:latin typeface="Times New Roman" panose="02020603050405020304" pitchFamily="18" charset="0"/>
                <a:cs typeface="Times New Roman" panose="02020603050405020304" pitchFamily="18" charset="0"/>
              </a:rPr>
              <a:t>на корректность </a:t>
            </a:r>
            <a:r>
              <a:rPr lang="ru-RU" dirty="0">
                <a:latin typeface="Times New Roman" panose="02020603050405020304" pitchFamily="18" charset="0"/>
                <a:cs typeface="Times New Roman" panose="02020603050405020304" pitchFamily="18" charset="0"/>
              </a:rPr>
              <a:t>взаимодействия между интегрируемыми </a:t>
            </a:r>
            <a:r>
              <a:rPr lang="ru-RU" dirty="0" smtClean="0">
                <a:latin typeface="Times New Roman" panose="02020603050405020304" pitchFamily="18" charset="0"/>
                <a:cs typeface="Times New Roman" panose="02020603050405020304" pitchFamily="18" charset="0"/>
              </a:rPr>
              <a:t>компонентами</a:t>
            </a:r>
            <a:r>
              <a:rPr lang="ru-RU" dirty="0">
                <a:latin typeface="Times New Roman" panose="02020603050405020304" pitchFamily="18" charset="0"/>
                <a:cs typeface="Times New Roman" panose="02020603050405020304" pitchFamily="18" charset="0"/>
              </a:rPr>
              <a:t>.</a:t>
            </a:r>
            <a:endParaRPr lang="ru-RU" dirty="0" smtClean="0">
              <a:latin typeface="Times New Roman" panose="02020603050405020304" pitchFamily="18" charset="0"/>
              <a:cs typeface="Times New Roman" panose="02020603050405020304" pitchFamily="18" charset="0"/>
            </a:endParaRPr>
          </a:p>
        </p:txBody>
      </p:sp>
      <p:sp>
        <p:nvSpPr>
          <p:cNvPr id="3" name="Прямоугольник 2"/>
          <p:cNvSpPr/>
          <p:nvPr/>
        </p:nvSpPr>
        <p:spPr>
          <a:xfrm>
            <a:off x="396715" y="5062170"/>
            <a:ext cx="8136904" cy="1477328"/>
          </a:xfrm>
          <a:prstGeom prst="rect">
            <a:avLst/>
          </a:prstGeom>
        </p:spPr>
        <p:txBody>
          <a:bodyPr wrap="square">
            <a:spAutoFit/>
          </a:bodyPr>
          <a:lstStyle/>
          <a:p>
            <a:r>
              <a:rPr lang="en-US" dirty="0"/>
              <a:t>DECLARE</a:t>
            </a:r>
          </a:p>
          <a:p>
            <a:r>
              <a:rPr lang="en-US" dirty="0" err="1"/>
              <a:t>count_oldid</a:t>
            </a:r>
            <a:r>
              <a:rPr lang="en-US" dirty="0"/>
              <a:t> integer; /*</a:t>
            </a:r>
            <a:r>
              <a:rPr lang="ru-RU" dirty="0"/>
              <a:t>Счётчик одинаковых внешних ключей*/</a:t>
            </a:r>
          </a:p>
          <a:p>
            <a:r>
              <a:rPr lang="en-US" dirty="0"/>
              <a:t>BEGIN	</a:t>
            </a:r>
          </a:p>
          <a:p>
            <a:r>
              <a:rPr lang="en-US" dirty="0"/>
              <a:t> 	 IF TG_OP = ('DELETE') THEN /*</a:t>
            </a:r>
            <a:r>
              <a:rPr lang="ru-RU" dirty="0"/>
              <a:t>Если сработал </a:t>
            </a:r>
            <a:r>
              <a:rPr lang="ru-RU" dirty="0" smtClean="0"/>
              <a:t>триггер </a:t>
            </a:r>
            <a:r>
              <a:rPr lang="ru-RU" dirty="0"/>
              <a:t>на удаление*/</a:t>
            </a:r>
          </a:p>
          <a:p>
            <a:r>
              <a:rPr lang="ru-RU" dirty="0"/>
              <a:t>        </a:t>
            </a:r>
            <a:r>
              <a:rPr lang="en-US" dirty="0"/>
              <a:t>INSERT INTO </a:t>
            </a:r>
            <a:r>
              <a:rPr lang="en-US" dirty="0" err="1"/>
              <a:t>history.companies_history</a:t>
            </a:r>
            <a:r>
              <a:rPr lang="en-US" dirty="0"/>
              <a:t>(</a:t>
            </a:r>
            <a:r>
              <a:rPr lang="en-US" dirty="0" err="1"/>
              <a:t>region_id</a:t>
            </a:r>
            <a:r>
              <a:rPr lang="en-US" dirty="0"/>
              <a:t>, </a:t>
            </a:r>
            <a:r>
              <a:rPr lang="en-US" dirty="0" err="1"/>
              <a:t>modification_date</a:t>
            </a:r>
            <a:endParaRPr lang="ru-RU" dirty="0"/>
          </a:p>
        </p:txBody>
      </p:sp>
    </p:spTree>
    <p:extLst>
      <p:ext uri="{BB962C8B-B14F-4D97-AF65-F5344CB8AC3E}">
        <p14:creationId xmlns:p14="http://schemas.microsoft.com/office/powerpoint/2010/main" val="22468057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116632"/>
            <a:ext cx="8779134" cy="648072"/>
          </a:xfrm>
        </p:spPr>
        <p:txBody>
          <a:bodyPr>
            <a:normAutofit fontScale="90000"/>
          </a:bodyPr>
          <a:lstStyle/>
          <a:p>
            <a:r>
              <a:rPr lang="ru-RU" sz="2800" b="1" dirty="0">
                <a:latin typeface="Times New Roman" pitchFamily="18" charset="0"/>
                <a:cs typeface="Times New Roman" pitchFamily="18" charset="0"/>
              </a:rPr>
              <a:t>Этап тестирования и </a:t>
            </a:r>
            <a:r>
              <a:rPr lang="ru-RU" sz="2800" b="1" dirty="0" smtClean="0">
                <a:latin typeface="Times New Roman" pitchFamily="18" charset="0"/>
                <a:cs typeface="Times New Roman" pitchFamily="18" charset="0"/>
              </a:rPr>
              <a:t>отладки</a:t>
            </a:r>
            <a:r>
              <a:rPr lang="ru-RU" sz="2800" b="1" dirty="0">
                <a:latin typeface="Times New Roman" pitchFamily="18" charset="0"/>
                <a:cs typeface="Times New Roman" pitchFamily="18" charset="0"/>
              </a:rPr>
              <a:t>. </a:t>
            </a:r>
            <a:r>
              <a:rPr lang="ru-RU" sz="2800" b="1" dirty="0" smtClean="0">
                <a:latin typeface="Times New Roman" pitchFamily="18" charset="0"/>
                <a:cs typeface="Times New Roman" pitchFamily="18" charset="0"/>
              </a:rPr>
              <a:t>Функциональное тестирование</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38</a:t>
            </a:r>
            <a:endParaRPr lang="ru-RU" dirty="0"/>
          </a:p>
        </p:txBody>
      </p:sp>
      <p:sp>
        <p:nvSpPr>
          <p:cNvPr id="6" name="Прямоугольник 5"/>
          <p:cNvSpPr/>
          <p:nvPr/>
        </p:nvSpPr>
        <p:spPr>
          <a:xfrm>
            <a:off x="384232" y="908720"/>
            <a:ext cx="8431763" cy="4801314"/>
          </a:xfrm>
          <a:prstGeom prst="rect">
            <a:avLst/>
          </a:prstGeom>
        </p:spPr>
        <p:txBody>
          <a:bodyPr wrap="square">
            <a:spAutoFit/>
          </a:bodyPr>
          <a:lstStyle/>
          <a:p>
            <a:pPr algn="just"/>
            <a:r>
              <a:rPr lang="ru-RU" dirty="0" smtClean="0">
                <a:latin typeface="Times New Roman" panose="02020603050405020304" pitchFamily="18" charset="0"/>
                <a:cs typeface="Times New Roman" panose="02020603050405020304" pitchFamily="18" charset="0"/>
              </a:rPr>
              <a:t>	Функциональному </a:t>
            </a:r>
            <a:r>
              <a:rPr lang="ru-RU" dirty="0">
                <a:latin typeface="Times New Roman" panose="02020603050405020304" pitchFamily="18" charset="0"/>
                <a:cs typeface="Times New Roman" panose="02020603050405020304" pitchFamily="18" charset="0"/>
              </a:rPr>
              <a:t>тестированию подвергается уже полностью </a:t>
            </a:r>
            <a:r>
              <a:rPr lang="ru-RU" dirty="0" smtClean="0">
                <a:latin typeface="Times New Roman" panose="02020603050405020304" pitchFamily="18" charset="0"/>
                <a:cs typeface="Times New Roman" panose="02020603050405020304" pitchFamily="18" charset="0"/>
              </a:rPr>
              <a:t>откомпилированное </a:t>
            </a:r>
            <a:r>
              <a:rPr lang="ru-RU" dirty="0">
                <a:latin typeface="Times New Roman" panose="02020603050405020304" pitchFamily="18" charset="0"/>
                <a:cs typeface="Times New Roman" panose="02020603050405020304" pitchFamily="18" charset="0"/>
              </a:rPr>
              <a:t>программное изделие. Как вы понимаете, на </a:t>
            </a:r>
            <a:r>
              <a:rPr lang="ru-RU" dirty="0" smtClean="0">
                <a:latin typeface="Times New Roman" panose="02020603050405020304" pitchFamily="18" charset="0"/>
                <a:cs typeface="Times New Roman" panose="02020603050405020304" pitchFamily="18" charset="0"/>
              </a:rPr>
              <a:t>этом этапе </a:t>
            </a:r>
            <a:r>
              <a:rPr lang="ru-RU" dirty="0">
                <a:latin typeface="Times New Roman" panose="02020603050405020304" pitchFamily="18" charset="0"/>
                <a:cs typeface="Times New Roman" panose="02020603050405020304" pitchFamily="18" charset="0"/>
              </a:rPr>
              <a:t>исходный код вторичен, поэтому процесс называют </a:t>
            </a:r>
            <a:r>
              <a:rPr lang="ru-RU" dirty="0" smtClean="0">
                <a:latin typeface="Times New Roman" panose="02020603050405020304" pitchFamily="18" charset="0"/>
                <a:cs typeface="Times New Roman" panose="02020603050405020304" pitchFamily="18" charset="0"/>
              </a:rPr>
              <a:t>тестированием </a:t>
            </a:r>
            <a:r>
              <a:rPr lang="ru-RU" dirty="0">
                <a:latin typeface="Times New Roman" panose="02020603050405020304" pitchFamily="18" charset="0"/>
                <a:cs typeface="Times New Roman" panose="02020603050405020304" pitchFamily="18" charset="0"/>
              </a:rPr>
              <a:t>«черного ящика». По своей сути функциональное </a:t>
            </a:r>
            <a:r>
              <a:rPr lang="ru-RU" dirty="0" smtClean="0">
                <a:latin typeface="Times New Roman" panose="02020603050405020304" pitchFamily="18" charset="0"/>
                <a:cs typeface="Times New Roman" panose="02020603050405020304" pitchFamily="18" charset="0"/>
              </a:rPr>
              <a:t>тестирование ПО </a:t>
            </a:r>
            <a:r>
              <a:rPr lang="ru-RU" dirty="0">
                <a:latin typeface="Times New Roman" panose="02020603050405020304" pitchFamily="18" charset="0"/>
                <a:cs typeface="Times New Roman" panose="02020603050405020304" pitchFamily="18" charset="0"/>
              </a:rPr>
              <a:t>представляет собой эксплуатацию приложения в </a:t>
            </a:r>
            <a:r>
              <a:rPr lang="ru-RU" dirty="0" smtClean="0">
                <a:latin typeface="Times New Roman" panose="02020603050405020304" pitchFamily="18" charset="0"/>
                <a:cs typeface="Times New Roman" panose="02020603050405020304" pitchFamily="18" charset="0"/>
              </a:rPr>
              <a:t>контролируемых условиях </a:t>
            </a:r>
            <a:r>
              <a:rPr lang="ru-RU" dirty="0">
                <a:latin typeface="Times New Roman" panose="02020603050405020304" pitchFamily="18" charset="0"/>
                <a:cs typeface="Times New Roman" panose="02020603050405020304" pitchFamily="18" charset="0"/>
              </a:rPr>
              <a:t>с последующим анализом полученных результатов. При </a:t>
            </a:r>
            <a:r>
              <a:rPr lang="ru-RU" dirty="0" smtClean="0">
                <a:latin typeface="Times New Roman" panose="02020603050405020304" pitchFamily="18" charset="0"/>
                <a:cs typeface="Times New Roman" panose="02020603050405020304" pitchFamily="18" charset="0"/>
              </a:rPr>
              <a:t>этом проверяется </a:t>
            </a:r>
            <a:r>
              <a:rPr lang="ru-RU" dirty="0">
                <a:latin typeface="Times New Roman" panose="02020603050405020304" pitchFamily="18" charset="0"/>
                <a:cs typeface="Times New Roman" panose="02020603050405020304" pitchFamily="18" charset="0"/>
              </a:rPr>
              <a:t>работа приложения не только с нормальными, но и с </a:t>
            </a:r>
            <a:r>
              <a:rPr lang="ru-RU" dirty="0" smtClean="0">
                <a:latin typeface="Times New Roman" panose="02020603050405020304" pitchFamily="18" charset="0"/>
                <a:cs typeface="Times New Roman" panose="02020603050405020304" pitchFamily="18" charset="0"/>
              </a:rPr>
              <a:t>ошибочными </a:t>
            </a:r>
            <a:r>
              <a:rPr lang="ru-RU" dirty="0">
                <a:latin typeface="Times New Roman" panose="02020603050405020304" pitchFamily="18" charset="0"/>
                <a:cs typeface="Times New Roman" panose="02020603050405020304" pitchFamily="18" charset="0"/>
              </a:rPr>
              <a:t>данными. Также во время тестирования следует изучить </a:t>
            </a:r>
            <a:r>
              <a:rPr lang="ru-RU" dirty="0" smtClean="0">
                <a:latin typeface="Times New Roman" panose="02020603050405020304" pitchFamily="18" charset="0"/>
                <a:cs typeface="Times New Roman" panose="02020603050405020304" pitchFamily="18" charset="0"/>
              </a:rPr>
              <a:t>поведение </a:t>
            </a:r>
            <a:r>
              <a:rPr lang="ru-RU" dirty="0">
                <a:latin typeface="Times New Roman" panose="02020603050405020304" pitchFamily="18" charset="0"/>
                <a:cs typeface="Times New Roman" panose="02020603050405020304" pitchFamily="18" charset="0"/>
              </a:rPr>
              <a:t>БД и ПО в нештатных ситуациях</a:t>
            </a:r>
            <a:r>
              <a:rPr lang="ru-RU" dirty="0" smtClean="0">
                <a:latin typeface="Times New Roman" panose="02020603050405020304" pitchFamily="18" charset="0"/>
                <a:cs typeface="Times New Roman" panose="02020603050405020304" pitchFamily="18" charset="0"/>
              </a:rPr>
              <a:t>.</a:t>
            </a:r>
          </a:p>
          <a:p>
            <a:pPr algn="ctr"/>
            <a:endParaRPr lang="ru-RU" b="1" i="1" dirty="0" smtClean="0">
              <a:latin typeface="Times New Roman" panose="02020603050405020304" pitchFamily="18" charset="0"/>
              <a:cs typeface="Times New Roman" panose="02020603050405020304" pitchFamily="18" charset="0"/>
            </a:endParaRPr>
          </a:p>
          <a:p>
            <a:pPr algn="ctr"/>
            <a:r>
              <a:rPr lang="ru-RU" b="1" i="1" dirty="0" smtClean="0">
                <a:latin typeface="Times New Roman" panose="02020603050405020304" pitchFamily="18" charset="0"/>
                <a:cs typeface="Times New Roman" panose="02020603050405020304" pitchFamily="18" charset="0"/>
              </a:rPr>
              <a:t>Функциональное </a:t>
            </a:r>
            <a:r>
              <a:rPr lang="ru-RU" b="1" i="1" dirty="0">
                <a:latin typeface="Times New Roman" panose="02020603050405020304" pitchFamily="18" charset="0"/>
                <a:cs typeface="Times New Roman" panose="02020603050405020304" pitchFamily="18" charset="0"/>
              </a:rPr>
              <a:t>тестирование обычно включает в себя два этапа:</a:t>
            </a:r>
          </a:p>
          <a:p>
            <a:pPr marL="285750" indent="-285750" algn="just">
              <a:buFont typeface="Arial" panose="020B0604020202020204" pitchFamily="34" charset="0"/>
              <a:buChar char="•"/>
            </a:pPr>
            <a:r>
              <a:rPr lang="ru-RU" dirty="0" smtClean="0">
                <a:latin typeface="Times New Roman" panose="02020603050405020304" pitchFamily="18" charset="0"/>
                <a:cs typeface="Times New Roman" panose="02020603050405020304" pitchFamily="18" charset="0"/>
              </a:rPr>
              <a:t>альфа-тестирование - </a:t>
            </a:r>
            <a:r>
              <a:rPr lang="ru-RU" dirty="0">
                <a:latin typeface="Times New Roman" panose="02020603050405020304" pitchFamily="18" charset="0"/>
                <a:cs typeface="Times New Roman" panose="02020603050405020304" pitchFamily="18" charset="0"/>
              </a:rPr>
              <a:t>имитируется реальная работа БД и прикладного ПО, но в качестве пользователей выступают штатные разработчики </a:t>
            </a:r>
            <a:r>
              <a:rPr lang="ru-RU" dirty="0" smtClean="0">
                <a:latin typeface="Times New Roman" panose="02020603050405020304" pitchFamily="18" charset="0"/>
                <a:cs typeface="Times New Roman" panose="02020603050405020304" pitchFamily="18" charset="0"/>
              </a:rPr>
              <a:t>проекта; </a:t>
            </a:r>
          </a:p>
          <a:p>
            <a:pPr marL="285750" indent="-285750" algn="just">
              <a:buFont typeface="Arial" panose="020B0604020202020204" pitchFamily="34" charset="0"/>
              <a:buChar char="•"/>
            </a:pPr>
            <a:r>
              <a:rPr lang="ru-RU" dirty="0" smtClean="0">
                <a:latin typeface="Times New Roman" panose="02020603050405020304" pitchFamily="18" charset="0"/>
                <a:cs typeface="Times New Roman" panose="02020603050405020304" pitchFamily="18" charset="0"/>
              </a:rPr>
              <a:t>бета-тестирование - </a:t>
            </a:r>
            <a:r>
              <a:rPr lang="ru-RU" dirty="0">
                <a:latin typeface="Times New Roman" panose="02020603050405020304" pitchFamily="18" charset="0"/>
                <a:cs typeface="Times New Roman" panose="02020603050405020304" pitchFamily="18" charset="0"/>
              </a:rPr>
              <a:t>программное обеспечение передается </a:t>
            </a:r>
            <a:r>
              <a:rPr lang="ru-RU" dirty="0" smtClean="0">
                <a:latin typeface="Times New Roman" panose="02020603050405020304" pitchFamily="18" charset="0"/>
                <a:cs typeface="Times New Roman" panose="02020603050405020304" pitchFamily="18" charset="0"/>
              </a:rPr>
              <a:t>заказчику (или </a:t>
            </a:r>
            <a:r>
              <a:rPr lang="ru-RU" dirty="0">
                <a:latin typeface="Times New Roman" panose="02020603050405020304" pitchFamily="18" charset="0"/>
                <a:cs typeface="Times New Roman" panose="02020603050405020304" pitchFamily="18" charset="0"/>
              </a:rPr>
              <a:t>третьему лицу) с целью апробации работы и выявления не замеченных ранее ошибок в его работе</a:t>
            </a:r>
            <a:r>
              <a:rPr lang="ru-RU" dirty="0" smtClean="0">
                <a:latin typeface="Times New Roman" panose="02020603050405020304" pitchFamily="18" charset="0"/>
                <a:cs typeface="Times New Roman" panose="02020603050405020304" pitchFamily="18" charset="0"/>
              </a:rPr>
              <a:t>. </a:t>
            </a:r>
          </a:p>
          <a:p>
            <a:pPr algn="just"/>
            <a:r>
              <a:rPr lang="ru-RU" dirty="0" smtClean="0">
                <a:latin typeface="Times New Roman" panose="02020603050405020304" pitchFamily="18" charset="0"/>
                <a:cs typeface="Times New Roman" panose="02020603050405020304" pitchFamily="18" charset="0"/>
              </a:rPr>
              <a:t>	Все </a:t>
            </a:r>
            <a:r>
              <a:rPr lang="ru-RU" dirty="0">
                <a:latin typeface="Times New Roman" panose="02020603050405020304" pitchFamily="18" charset="0"/>
                <a:cs typeface="Times New Roman" panose="02020603050405020304" pitchFamily="18" charset="0"/>
              </a:rPr>
              <a:t>выявленные во время тестирования ошибки должны быть </a:t>
            </a:r>
            <a:r>
              <a:rPr lang="ru-RU" dirty="0" smtClean="0">
                <a:latin typeface="Times New Roman" panose="02020603050405020304" pitchFamily="18" charset="0"/>
                <a:cs typeface="Times New Roman" panose="02020603050405020304" pitchFamily="18" charset="0"/>
              </a:rPr>
              <a:t>локализованы </a:t>
            </a:r>
            <a:r>
              <a:rPr lang="ru-RU" dirty="0">
                <a:latin typeface="Times New Roman" panose="02020603050405020304" pitchFamily="18" charset="0"/>
                <a:cs typeface="Times New Roman" panose="02020603050405020304" pitchFamily="18" charset="0"/>
              </a:rPr>
              <a:t>и исправлены, для этого осуществляется отладка ПО.</a:t>
            </a:r>
            <a:endParaRPr lang="ru-RU" dirty="0" smtClean="0">
              <a:latin typeface="Times New Roman" panose="02020603050405020304" pitchFamily="18" charset="0"/>
              <a:cs typeface="Times New Roman" panose="02020603050405020304" pitchFamily="18" charset="0"/>
            </a:endParaRPr>
          </a:p>
        </p:txBody>
      </p:sp>
      <p:pic>
        <p:nvPicPr>
          <p:cNvPr id="24578" name="Picture 2" descr="https://sabaplan.net/wp-content/uploads/2018/05/Logo_alpha_tes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5775559"/>
            <a:ext cx="3456384" cy="934430"/>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https://cdn.majorcineplex.com/uploads/movie/957/thumb_95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8144" y="5751329"/>
            <a:ext cx="2160240" cy="999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01543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116632"/>
            <a:ext cx="8779134" cy="648072"/>
          </a:xfrm>
        </p:spPr>
        <p:txBody>
          <a:bodyPr>
            <a:normAutofit/>
          </a:bodyPr>
          <a:lstStyle/>
          <a:p>
            <a:r>
              <a:rPr lang="ru-RU" sz="2800" b="1" dirty="0">
                <a:latin typeface="Times New Roman" pitchFamily="18" charset="0"/>
                <a:cs typeface="Times New Roman" pitchFamily="18" charset="0"/>
              </a:rPr>
              <a:t>Этап тестирования и </a:t>
            </a:r>
            <a:r>
              <a:rPr lang="ru-RU" sz="2800" b="1" dirty="0" smtClean="0">
                <a:latin typeface="Times New Roman" pitchFamily="18" charset="0"/>
                <a:cs typeface="Times New Roman" pitchFamily="18" charset="0"/>
              </a:rPr>
              <a:t>отладки</a:t>
            </a:r>
            <a:r>
              <a:rPr lang="ru-RU" sz="2800" b="1" dirty="0">
                <a:latin typeface="Times New Roman" pitchFamily="18" charset="0"/>
                <a:cs typeface="Times New Roman" pitchFamily="18" charset="0"/>
              </a:rPr>
              <a:t>. </a:t>
            </a:r>
            <a:r>
              <a:rPr lang="ru-RU" sz="2800" b="1" dirty="0" smtClean="0">
                <a:latin typeface="Times New Roman" pitchFamily="18" charset="0"/>
                <a:cs typeface="Times New Roman" pitchFamily="18" charset="0"/>
              </a:rPr>
              <a:t>Отладка</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39</a:t>
            </a:r>
            <a:endParaRPr lang="ru-RU" dirty="0"/>
          </a:p>
        </p:txBody>
      </p:sp>
      <p:sp>
        <p:nvSpPr>
          <p:cNvPr id="6" name="Прямоугольник 5"/>
          <p:cNvSpPr/>
          <p:nvPr/>
        </p:nvSpPr>
        <p:spPr>
          <a:xfrm>
            <a:off x="384232" y="908720"/>
            <a:ext cx="8431763" cy="1754326"/>
          </a:xfrm>
          <a:prstGeom prst="rect">
            <a:avLst/>
          </a:prstGeom>
        </p:spPr>
        <p:txBody>
          <a:bodyPr wrap="square">
            <a:spAutoFit/>
          </a:bodyPr>
          <a:lstStyle/>
          <a:p>
            <a:pPr algn="just"/>
            <a:r>
              <a:rPr lang="ru-RU" dirty="0" smtClean="0">
                <a:latin typeface="Times New Roman" panose="02020603050405020304" pitchFamily="18" charset="0"/>
                <a:cs typeface="Times New Roman" panose="02020603050405020304" pitchFamily="18" charset="0"/>
              </a:rPr>
              <a:t>	</a:t>
            </a:r>
            <a:r>
              <a:rPr lang="ru-RU" b="1" i="1" dirty="0" smtClean="0">
                <a:latin typeface="Times New Roman" panose="02020603050405020304" pitchFamily="18" charset="0"/>
                <a:cs typeface="Times New Roman" panose="02020603050405020304" pitchFamily="18" charset="0"/>
              </a:rPr>
              <a:t>Отладка</a:t>
            </a:r>
            <a:r>
              <a:rPr lang="ru-RU" dirty="0" smtClean="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 это процесс локализации и исправления ошибок, обнаруженных при </a:t>
            </a:r>
            <a:r>
              <a:rPr lang="ru-RU" dirty="0" smtClean="0">
                <a:latin typeface="Times New Roman" panose="02020603050405020304" pitchFamily="18" charset="0"/>
                <a:cs typeface="Times New Roman" panose="02020603050405020304" pitchFamily="18" charset="0"/>
              </a:rPr>
              <a:t>тестировании программного </a:t>
            </a:r>
            <a:r>
              <a:rPr lang="ru-RU" dirty="0">
                <a:latin typeface="Times New Roman" panose="02020603050405020304" pitchFamily="18" charset="0"/>
                <a:cs typeface="Times New Roman" panose="02020603050405020304" pitchFamily="18" charset="0"/>
              </a:rPr>
              <a:t>обеспечения</a:t>
            </a:r>
            <a:r>
              <a:rPr lang="ru-RU" dirty="0" smtClean="0">
                <a:latin typeface="Times New Roman" panose="02020603050405020304" pitchFamily="18" charset="0"/>
                <a:cs typeface="Times New Roman" panose="02020603050405020304" pitchFamily="18" charset="0"/>
              </a:rPr>
              <a:t>.</a:t>
            </a:r>
          </a:p>
          <a:p>
            <a:pPr algn="just"/>
            <a:r>
              <a:rPr lang="ru-RU" dirty="0" smtClean="0">
                <a:latin typeface="Times New Roman" panose="02020603050405020304" pitchFamily="18" charset="0"/>
                <a:cs typeface="Times New Roman" panose="02020603050405020304" pitchFamily="18" charset="0"/>
              </a:rPr>
              <a:t>	Отладка </a:t>
            </a:r>
            <a:r>
              <a:rPr lang="ru-RU" dirty="0">
                <a:latin typeface="Times New Roman" panose="02020603050405020304" pitchFamily="18" charset="0"/>
                <a:cs typeface="Times New Roman" panose="02020603050405020304" pitchFamily="18" charset="0"/>
              </a:rPr>
              <a:t>– это едва ли не самый сложный компонент работы </a:t>
            </a:r>
            <a:r>
              <a:rPr lang="ru-RU" dirty="0" smtClean="0">
                <a:latin typeface="Times New Roman" panose="02020603050405020304" pitchFamily="18" charset="0"/>
                <a:cs typeface="Times New Roman" panose="02020603050405020304" pitchFamily="18" charset="0"/>
              </a:rPr>
              <a:t>программиста</a:t>
            </a:r>
            <a:r>
              <a:rPr lang="ru-RU" dirty="0">
                <a:latin typeface="Times New Roman" panose="02020603050405020304" pitchFamily="18" charset="0"/>
                <a:cs typeface="Times New Roman" panose="02020603050405020304" pitchFamily="18" charset="0"/>
              </a:rPr>
              <a:t>. Помимо того что отладка требует глубоких знаний и </a:t>
            </a:r>
            <a:r>
              <a:rPr lang="ru-RU" dirty="0" smtClean="0">
                <a:latin typeface="Times New Roman" panose="02020603050405020304" pitchFamily="18" charset="0"/>
                <a:cs typeface="Times New Roman" panose="02020603050405020304" pitchFamily="18" charset="0"/>
              </a:rPr>
              <a:t>умений, она </a:t>
            </a:r>
            <a:r>
              <a:rPr lang="ru-RU" dirty="0">
                <a:latin typeface="Times New Roman" panose="02020603050405020304" pitchFamily="18" charset="0"/>
                <a:cs typeface="Times New Roman" panose="02020603050405020304" pitchFamily="18" charset="0"/>
              </a:rPr>
              <a:t>еще и психологически дискомфортна, ведь приходится сражаться </a:t>
            </a:r>
            <a:r>
              <a:rPr lang="ru-RU" dirty="0" smtClean="0">
                <a:latin typeface="Times New Roman" panose="02020603050405020304" pitchFamily="18" charset="0"/>
                <a:cs typeface="Times New Roman" panose="02020603050405020304" pitchFamily="18" charset="0"/>
              </a:rPr>
              <a:t>с собственными ошибками</a:t>
            </a:r>
            <a:r>
              <a:rPr lang="ru-RU" dirty="0">
                <a:latin typeface="Times New Roman" panose="02020603050405020304" pitchFamily="18" charset="0"/>
                <a:cs typeface="Times New Roman" panose="02020603050405020304" pitchFamily="18" charset="0"/>
              </a:rPr>
              <a:t>, зачастую находясь в условиях цейтнота.</a:t>
            </a:r>
            <a:endParaRPr lang="ru-RU" dirty="0" smtClean="0">
              <a:latin typeface="Times New Roman" panose="02020603050405020304" pitchFamily="18" charset="0"/>
              <a:cs typeface="Times New Roman" panose="02020603050405020304" pitchFamily="18" charset="0"/>
            </a:endParaRPr>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9373" y="2852936"/>
            <a:ext cx="710147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4" name="Picture 4" descr="https://www.pngitem.com/pimgs/m/274-2748253_debugging-hd-png-downloa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21617" y="4725144"/>
            <a:ext cx="2880320" cy="1925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678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44624"/>
            <a:ext cx="8779134" cy="504056"/>
          </a:xfrm>
        </p:spPr>
        <p:txBody>
          <a:bodyPr>
            <a:normAutofit fontScale="90000"/>
          </a:bodyPr>
          <a:lstStyle/>
          <a:p>
            <a:r>
              <a:rPr lang="ru-RU" sz="2800" b="1" dirty="0">
                <a:latin typeface="Times New Roman" pitchFamily="18" charset="0"/>
                <a:cs typeface="Times New Roman" pitchFamily="18" charset="0"/>
              </a:rPr>
              <a:t>Роль БД на </a:t>
            </a:r>
            <a:r>
              <a:rPr lang="ru-RU" sz="2800" b="1" dirty="0" smtClean="0">
                <a:latin typeface="Times New Roman" pitchFamily="18" charset="0"/>
                <a:cs typeface="Times New Roman" pitchFamily="18" charset="0"/>
              </a:rPr>
              <a:t>предприятии</a:t>
            </a:r>
            <a:endParaRPr lang="ru-RU" sz="2800" b="1" dirty="0"/>
          </a:p>
        </p:txBody>
      </p:sp>
      <p:sp>
        <p:nvSpPr>
          <p:cNvPr id="4" name="TextBox 3"/>
          <p:cNvSpPr txBox="1"/>
          <p:nvPr/>
        </p:nvSpPr>
        <p:spPr>
          <a:xfrm>
            <a:off x="8676456" y="6381328"/>
            <a:ext cx="301686" cy="369332"/>
          </a:xfrm>
          <a:prstGeom prst="rect">
            <a:avLst/>
          </a:prstGeom>
          <a:noFill/>
        </p:spPr>
        <p:txBody>
          <a:bodyPr wrap="none" rtlCol="0">
            <a:spAutoFit/>
          </a:bodyPr>
          <a:lstStyle/>
          <a:p>
            <a:r>
              <a:rPr lang="ru-RU" dirty="0" smtClean="0"/>
              <a:t>4</a:t>
            </a:r>
            <a:endParaRPr lang="ru-RU" dirty="0"/>
          </a:p>
        </p:txBody>
      </p:sp>
      <p:sp>
        <p:nvSpPr>
          <p:cNvPr id="3" name="Прямоугольник 2"/>
          <p:cNvSpPr/>
          <p:nvPr/>
        </p:nvSpPr>
        <p:spPr>
          <a:xfrm>
            <a:off x="251518" y="548680"/>
            <a:ext cx="8575779" cy="2585323"/>
          </a:xfrm>
          <a:prstGeom prst="rect">
            <a:avLst/>
          </a:prstGeom>
        </p:spPr>
        <p:txBody>
          <a:bodyPr wrap="square">
            <a:spAutoFit/>
          </a:bodyPr>
          <a:lstStyle/>
          <a:p>
            <a:pPr algn="ctr"/>
            <a:r>
              <a:rPr lang="ru-RU" b="1" i="1" dirty="0" smtClean="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Создание информационной системы – это многогранный </a:t>
            </a:r>
            <a:r>
              <a:rPr lang="ru-RU" dirty="0" smtClean="0">
                <a:latin typeface="Times New Roman" panose="02020603050405020304" pitchFamily="18" charset="0"/>
                <a:cs typeface="Times New Roman" panose="02020603050405020304" pitchFamily="18" charset="0"/>
              </a:rPr>
              <a:t>кропотливый </a:t>
            </a:r>
            <a:r>
              <a:rPr lang="ru-RU" dirty="0">
                <a:latin typeface="Times New Roman" panose="02020603050405020304" pitchFamily="18" charset="0"/>
                <a:cs typeface="Times New Roman" panose="02020603050405020304" pitchFamily="18" charset="0"/>
              </a:rPr>
              <a:t>процесс, затрагивающий практически все стороны </a:t>
            </a:r>
            <a:r>
              <a:rPr lang="ru-RU" dirty="0" smtClean="0">
                <a:latin typeface="Times New Roman" panose="02020603050405020304" pitchFamily="18" charset="0"/>
                <a:cs typeface="Times New Roman" panose="02020603050405020304" pitchFamily="18" charset="0"/>
              </a:rPr>
              <a:t>жизнедеятельности </a:t>
            </a:r>
            <a:r>
              <a:rPr lang="ru-RU" dirty="0">
                <a:latin typeface="Times New Roman" panose="02020603050405020304" pitchFamily="18" charset="0"/>
                <a:cs typeface="Times New Roman" panose="02020603050405020304" pitchFamily="18" charset="0"/>
              </a:rPr>
              <a:t>организации. </a:t>
            </a:r>
            <a:endParaRPr lang="en-US" dirty="0" smtClean="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r>
              <a:rPr lang="ru-RU" b="1" i="1" dirty="0" smtClean="0">
                <a:latin typeface="Times New Roman" panose="02020603050405020304" pitchFamily="18" charset="0"/>
                <a:cs typeface="Times New Roman" panose="02020603050405020304" pitchFamily="18" charset="0"/>
              </a:rPr>
              <a:t>В </a:t>
            </a:r>
            <a:r>
              <a:rPr lang="ru-RU" b="1" i="1" dirty="0">
                <a:latin typeface="Times New Roman" panose="02020603050405020304" pitchFamily="18" charset="0"/>
                <a:cs typeface="Times New Roman" panose="02020603050405020304" pitchFamily="18" charset="0"/>
              </a:rPr>
              <a:t>самом общем случае он включает этапы</a:t>
            </a:r>
            <a:r>
              <a:rPr lang="ru-RU" b="1" i="1" dirty="0" smtClean="0">
                <a:latin typeface="Times New Roman" panose="02020603050405020304" pitchFamily="18" charset="0"/>
                <a:cs typeface="Times New Roman" panose="02020603050405020304" pitchFamily="18" charset="0"/>
              </a:rPr>
              <a:t>:</a:t>
            </a:r>
            <a:endParaRPr lang="en-US" b="1" i="1" dirty="0" smtClean="0">
              <a:latin typeface="Times New Roman" panose="02020603050405020304" pitchFamily="18" charset="0"/>
              <a:cs typeface="Times New Roman" panose="02020603050405020304" pitchFamily="18" charset="0"/>
            </a:endParaRPr>
          </a:p>
          <a:p>
            <a:r>
              <a:rPr lang="ru-RU" dirty="0">
                <a:latin typeface="Times New Roman" panose="02020603050405020304" pitchFamily="18" charset="0"/>
                <a:cs typeface="Times New Roman" panose="02020603050405020304" pitchFamily="18" charset="0"/>
              </a:rPr>
              <a:t>1) планирования системы;</a:t>
            </a:r>
          </a:p>
          <a:p>
            <a:r>
              <a:rPr lang="ru-RU" dirty="0">
                <a:latin typeface="Times New Roman" panose="02020603050405020304" pitchFamily="18" charset="0"/>
                <a:cs typeface="Times New Roman" panose="02020603050405020304" pitchFamily="18" charset="0"/>
              </a:rPr>
              <a:t>2) анализа задач системы и требований к системе;</a:t>
            </a:r>
          </a:p>
          <a:p>
            <a:r>
              <a:rPr lang="ru-RU" dirty="0">
                <a:latin typeface="Times New Roman" panose="02020603050405020304" pitchFamily="18" charset="0"/>
                <a:cs typeface="Times New Roman" panose="02020603050405020304" pitchFamily="18" charset="0"/>
              </a:rPr>
              <a:t>3) проектирования системы;</a:t>
            </a:r>
          </a:p>
          <a:p>
            <a:r>
              <a:rPr lang="ru-RU" dirty="0">
                <a:latin typeface="Times New Roman" panose="02020603050405020304" pitchFamily="18" charset="0"/>
                <a:cs typeface="Times New Roman" panose="02020603050405020304" pitchFamily="18" charset="0"/>
              </a:rPr>
              <a:t>4) реализации и ввода в эксплуатацию;</a:t>
            </a:r>
          </a:p>
          <a:p>
            <a:r>
              <a:rPr lang="ru-RU" dirty="0">
                <a:latin typeface="Times New Roman" panose="02020603050405020304" pitchFamily="18" charset="0"/>
                <a:cs typeface="Times New Roman" panose="02020603050405020304" pitchFamily="18" charset="0"/>
              </a:rPr>
              <a:t>5) сопровождения.</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429000"/>
            <a:ext cx="2808312" cy="2084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descr="https://luchshie-akcii.ru/wp-content/uploads/2021/09/fa.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7984" y="3197082"/>
            <a:ext cx="3672408" cy="2448272"/>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208" y="5955801"/>
            <a:ext cx="8306632"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095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116632"/>
            <a:ext cx="8779134" cy="432048"/>
          </a:xfrm>
        </p:spPr>
        <p:txBody>
          <a:bodyPr>
            <a:normAutofit fontScale="90000"/>
          </a:bodyPr>
          <a:lstStyle/>
          <a:p>
            <a:r>
              <a:rPr lang="ru-RU" sz="2800" b="1" dirty="0">
                <a:latin typeface="Times New Roman" pitchFamily="18" charset="0"/>
                <a:cs typeface="Times New Roman" pitchFamily="18" charset="0"/>
              </a:rPr>
              <a:t>Этап тестирования и </a:t>
            </a:r>
            <a:r>
              <a:rPr lang="ru-RU" sz="2800" b="1" dirty="0" smtClean="0">
                <a:latin typeface="Times New Roman" pitchFamily="18" charset="0"/>
                <a:cs typeface="Times New Roman" pitchFamily="18" charset="0"/>
              </a:rPr>
              <a:t>отладки</a:t>
            </a:r>
            <a:r>
              <a:rPr lang="ru-RU" sz="2800" b="1" dirty="0">
                <a:latin typeface="Times New Roman" pitchFamily="18" charset="0"/>
                <a:cs typeface="Times New Roman" pitchFamily="18" charset="0"/>
              </a:rPr>
              <a:t>. </a:t>
            </a:r>
            <a:r>
              <a:rPr lang="ru-RU" sz="2800" b="1" dirty="0" smtClean="0">
                <a:latin typeface="Times New Roman" pitchFamily="18" charset="0"/>
                <a:cs typeface="Times New Roman" pitchFamily="18" charset="0"/>
              </a:rPr>
              <a:t>Отладка</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40</a:t>
            </a:r>
            <a:endParaRPr lang="ru-RU" dirty="0"/>
          </a:p>
        </p:txBody>
      </p:sp>
      <p:sp>
        <p:nvSpPr>
          <p:cNvPr id="6" name="Прямоугольник 5"/>
          <p:cNvSpPr/>
          <p:nvPr/>
        </p:nvSpPr>
        <p:spPr>
          <a:xfrm>
            <a:off x="384232" y="620688"/>
            <a:ext cx="8431763" cy="3693319"/>
          </a:xfrm>
          <a:prstGeom prst="rect">
            <a:avLst/>
          </a:prstGeom>
        </p:spPr>
        <p:txBody>
          <a:bodyPr wrap="square">
            <a:spAutoFit/>
          </a:bodyPr>
          <a:lstStyle/>
          <a:p>
            <a:pPr algn="ctr"/>
            <a:r>
              <a:rPr lang="ru-RU" dirty="0" smtClean="0">
                <a:latin typeface="Times New Roman" panose="02020603050405020304" pitchFamily="18" charset="0"/>
                <a:cs typeface="Times New Roman" panose="02020603050405020304" pitchFamily="18" charset="0"/>
              </a:rPr>
              <a:t>	</a:t>
            </a:r>
            <a:r>
              <a:rPr lang="ru-RU" b="1" i="1" dirty="0">
                <a:latin typeface="Times New Roman" panose="02020603050405020304" pitchFamily="18" charset="0"/>
                <a:cs typeface="Times New Roman" panose="02020603050405020304" pitchFamily="18" charset="0"/>
              </a:rPr>
              <a:t>Различают три вида </a:t>
            </a:r>
            <a:r>
              <a:rPr lang="ru-RU" b="1" i="1" dirty="0" smtClean="0">
                <a:latin typeface="Times New Roman" panose="02020603050405020304" pitchFamily="18" charset="0"/>
                <a:cs typeface="Times New Roman" panose="02020603050405020304" pitchFamily="18" charset="0"/>
              </a:rPr>
              <a:t>ошибок</a:t>
            </a:r>
            <a:r>
              <a:rPr lang="ru-RU" b="1" i="1" dirty="0">
                <a:latin typeface="Times New Roman" panose="02020603050405020304" pitchFamily="18" charset="0"/>
                <a:cs typeface="Times New Roman" panose="02020603050405020304" pitchFamily="18" charset="0"/>
              </a:rPr>
              <a:t>:</a:t>
            </a:r>
            <a:endParaRPr lang="ru-RU" b="1" i="1" dirty="0" smtClean="0">
              <a:latin typeface="Times New Roman" panose="02020603050405020304" pitchFamily="18" charset="0"/>
              <a:cs typeface="Times New Roman" panose="02020603050405020304" pitchFamily="18" charset="0"/>
            </a:endParaRPr>
          </a:p>
          <a:p>
            <a:pPr marL="342900" indent="-342900" algn="ctr">
              <a:buFont typeface="+mj-lt"/>
              <a:buAutoNum type="arabicPeriod"/>
            </a:pPr>
            <a:endParaRPr lang="ru-RU"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ru-RU" dirty="0" smtClean="0">
                <a:latin typeface="Times New Roman" panose="02020603050405020304" pitchFamily="18" charset="0"/>
                <a:cs typeface="Times New Roman" panose="02020603050405020304" pitchFamily="18" charset="0"/>
              </a:rPr>
              <a:t>Синтаксические </a:t>
            </a:r>
            <a:r>
              <a:rPr lang="ru-RU" dirty="0">
                <a:latin typeface="Times New Roman" panose="02020603050405020304" pitchFamily="18" charset="0"/>
                <a:cs typeface="Times New Roman" panose="02020603050405020304" pitchFamily="18" charset="0"/>
              </a:rPr>
              <a:t>ошибки – ошибки, выявляемые при </a:t>
            </a:r>
            <a:r>
              <a:rPr lang="ru-RU" dirty="0" smtClean="0">
                <a:latin typeface="Times New Roman" panose="02020603050405020304" pitchFamily="18" charset="0"/>
                <a:cs typeface="Times New Roman" panose="02020603050405020304" pitchFamily="18" charset="0"/>
              </a:rPr>
              <a:t>выполнении синтаксического </a:t>
            </a:r>
            <a:r>
              <a:rPr lang="ru-RU" dirty="0">
                <a:latin typeface="Times New Roman" panose="02020603050405020304" pitchFamily="18" charset="0"/>
                <a:cs typeface="Times New Roman" panose="02020603050405020304" pitchFamily="18" charset="0"/>
              </a:rPr>
              <a:t>и частично семантического анализа </a:t>
            </a:r>
            <a:r>
              <a:rPr lang="ru-RU" dirty="0" smtClean="0">
                <a:latin typeface="Times New Roman" panose="02020603050405020304" pitchFamily="18" charset="0"/>
                <a:cs typeface="Times New Roman" panose="02020603050405020304" pitchFamily="18" charset="0"/>
              </a:rPr>
              <a:t>программы</a:t>
            </a:r>
            <a:r>
              <a:rPr lang="ru-RU" dirty="0">
                <a:latin typeface="Times New Roman" panose="02020603050405020304" pitchFamily="18" charset="0"/>
                <a:cs typeface="Times New Roman" panose="02020603050405020304" pitchFamily="18" charset="0"/>
              </a:rPr>
              <a:t>. Как правило, с такими ошибками не сложно бороться, так </a:t>
            </a:r>
            <a:r>
              <a:rPr lang="ru-RU" dirty="0" smtClean="0">
                <a:latin typeface="Times New Roman" panose="02020603050405020304" pitchFamily="18" charset="0"/>
                <a:cs typeface="Times New Roman" panose="02020603050405020304" pitchFamily="18" charset="0"/>
              </a:rPr>
              <a:t>как они </a:t>
            </a:r>
            <a:r>
              <a:rPr lang="ru-RU" dirty="0">
                <a:latin typeface="Times New Roman" panose="02020603050405020304" pitchFamily="18" charset="0"/>
                <a:cs typeface="Times New Roman" panose="02020603050405020304" pitchFamily="18" charset="0"/>
              </a:rPr>
              <a:t>автоматически фиксируются компилятором (</a:t>
            </a:r>
            <a:r>
              <a:rPr lang="ru-RU" dirty="0" smtClean="0">
                <a:latin typeface="Times New Roman" panose="02020603050405020304" pitchFamily="18" charset="0"/>
                <a:cs typeface="Times New Roman" panose="02020603050405020304" pitchFamily="18" charset="0"/>
              </a:rPr>
              <a:t>транслятором, интерпретатором</a:t>
            </a:r>
            <a:r>
              <a:rPr lang="ru-RU" dirty="0">
                <a:latin typeface="Times New Roman" panose="02020603050405020304" pitchFamily="18" charset="0"/>
                <a:cs typeface="Times New Roman" panose="02020603050405020304" pitchFamily="18" charset="0"/>
              </a:rPr>
              <a:t>).</a:t>
            </a:r>
          </a:p>
          <a:p>
            <a:pPr marL="342900" indent="-342900" algn="just">
              <a:buFont typeface="+mj-lt"/>
              <a:buAutoNum type="arabicPeriod"/>
            </a:pPr>
            <a:r>
              <a:rPr lang="ru-RU" dirty="0" smtClean="0">
                <a:latin typeface="Times New Roman" panose="02020603050405020304" pitchFamily="18" charset="0"/>
                <a:cs typeface="Times New Roman" panose="02020603050405020304" pitchFamily="18" charset="0"/>
              </a:rPr>
              <a:t>Ошибки </a:t>
            </a:r>
            <a:r>
              <a:rPr lang="ru-RU" dirty="0">
                <a:latin typeface="Times New Roman" panose="02020603050405020304" pitchFamily="18" charset="0"/>
                <a:cs typeface="Times New Roman" panose="02020603050405020304" pitchFamily="18" charset="0"/>
              </a:rPr>
              <a:t>компоновки – ошибки, обнаруженные </a:t>
            </a:r>
            <a:r>
              <a:rPr lang="ru-RU" dirty="0" smtClean="0">
                <a:latin typeface="Times New Roman" panose="02020603050405020304" pitchFamily="18" charset="0"/>
                <a:cs typeface="Times New Roman" panose="02020603050405020304" pitchFamily="18" charset="0"/>
              </a:rPr>
              <a:t>компоновщиком при </a:t>
            </a:r>
            <a:r>
              <a:rPr lang="ru-RU" dirty="0">
                <a:latin typeface="Times New Roman" panose="02020603050405020304" pitchFamily="18" charset="0"/>
                <a:cs typeface="Times New Roman" panose="02020603050405020304" pitchFamily="18" charset="0"/>
              </a:rPr>
              <a:t>объединении модулей программы. Подобная категория </a:t>
            </a:r>
            <a:r>
              <a:rPr lang="ru-RU" dirty="0" smtClean="0">
                <a:latin typeface="Times New Roman" panose="02020603050405020304" pitchFamily="18" charset="0"/>
                <a:cs typeface="Times New Roman" panose="02020603050405020304" pitchFamily="18" charset="0"/>
              </a:rPr>
              <a:t>ошибок </a:t>
            </a:r>
            <a:r>
              <a:rPr lang="ru-RU" dirty="0">
                <a:latin typeface="Times New Roman" panose="02020603050405020304" pitchFamily="18" charset="0"/>
                <a:cs typeface="Times New Roman" panose="02020603050405020304" pitchFamily="18" charset="0"/>
              </a:rPr>
              <a:t>также относительно легко выявляется и устраняется.</a:t>
            </a:r>
          </a:p>
          <a:p>
            <a:pPr marL="342900" indent="-342900" algn="just">
              <a:buFont typeface="+mj-lt"/>
              <a:buAutoNum type="arabicPeriod"/>
            </a:pPr>
            <a:r>
              <a:rPr lang="ru-RU" dirty="0" smtClean="0">
                <a:latin typeface="Times New Roman" panose="02020603050405020304" pitchFamily="18" charset="0"/>
                <a:cs typeface="Times New Roman" panose="02020603050405020304" pitchFamily="18" charset="0"/>
              </a:rPr>
              <a:t>Ошибки </a:t>
            </a:r>
            <a:r>
              <a:rPr lang="ru-RU" dirty="0">
                <a:latin typeface="Times New Roman" panose="02020603050405020304" pitchFamily="18" charset="0"/>
                <a:cs typeface="Times New Roman" panose="02020603050405020304" pitchFamily="18" charset="0"/>
              </a:rPr>
              <a:t>выполнения – самая сложная для устранения </a:t>
            </a:r>
            <a:r>
              <a:rPr lang="ru-RU" dirty="0" smtClean="0">
                <a:latin typeface="Times New Roman" panose="02020603050405020304" pitchFamily="18" charset="0"/>
                <a:cs typeface="Times New Roman" panose="02020603050405020304" pitchFamily="18" charset="0"/>
              </a:rPr>
              <a:t>категория ошибок</a:t>
            </a:r>
            <a:r>
              <a:rPr lang="ru-RU" dirty="0">
                <a:latin typeface="Times New Roman" panose="02020603050405020304" pitchFamily="18" charset="0"/>
                <a:cs typeface="Times New Roman" panose="02020603050405020304" pitchFamily="18" charset="0"/>
              </a:rPr>
              <a:t>. Ошибки выполнения обнаруживаются </a:t>
            </a:r>
            <a:r>
              <a:rPr lang="ru-RU" dirty="0" smtClean="0">
                <a:latin typeface="Times New Roman" panose="02020603050405020304" pitchFamily="18" charset="0"/>
                <a:cs typeface="Times New Roman" panose="02020603050405020304" pitchFamily="18" charset="0"/>
              </a:rPr>
              <a:t>операционной системой</a:t>
            </a:r>
            <a:r>
              <a:rPr lang="ru-RU" dirty="0">
                <a:latin typeface="Times New Roman" panose="02020603050405020304" pitchFamily="18" charset="0"/>
                <a:cs typeface="Times New Roman" panose="02020603050405020304" pitchFamily="18" charset="0"/>
              </a:rPr>
              <a:t>, аппаратными средствами, лицами, </a:t>
            </a:r>
            <a:r>
              <a:rPr lang="ru-RU" dirty="0" smtClean="0">
                <a:latin typeface="Times New Roman" panose="02020603050405020304" pitchFamily="18" charset="0"/>
                <a:cs typeface="Times New Roman" panose="02020603050405020304" pitchFamily="18" charset="0"/>
              </a:rPr>
              <a:t>осуществляющими тестирование</a:t>
            </a:r>
            <a:r>
              <a:rPr lang="ru-RU" dirty="0">
                <a:latin typeface="Times New Roman" panose="02020603050405020304" pitchFamily="18" charset="0"/>
                <a:cs typeface="Times New Roman" panose="02020603050405020304" pitchFamily="18" charset="0"/>
              </a:rPr>
              <a:t>, или просто конечным пользователем при работе </a:t>
            </a:r>
            <a:r>
              <a:rPr lang="ru-RU" dirty="0" smtClean="0">
                <a:latin typeface="Times New Roman" panose="02020603050405020304" pitchFamily="18" charset="0"/>
                <a:cs typeface="Times New Roman" panose="02020603050405020304" pitchFamily="18" charset="0"/>
              </a:rPr>
              <a:t>с программой</a:t>
            </a:r>
            <a:r>
              <a:rPr lang="ru-RU" dirty="0">
                <a:latin typeface="Times New Roman" panose="02020603050405020304" pitchFamily="18" charset="0"/>
                <a:cs typeface="Times New Roman" panose="02020603050405020304" pitchFamily="18" charset="0"/>
              </a:rPr>
              <a:t>.</a:t>
            </a:r>
            <a:endParaRPr lang="ru-RU" dirty="0" smtClean="0">
              <a:latin typeface="Times New Roman" panose="02020603050405020304" pitchFamily="18" charset="0"/>
              <a:cs typeface="Times New Roman" panose="02020603050405020304" pitchFamily="18" charset="0"/>
            </a:endParaRPr>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77" y="4681642"/>
            <a:ext cx="4331802" cy="18531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7915" y="4149080"/>
            <a:ext cx="3778080" cy="15770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899098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116632"/>
            <a:ext cx="8779134" cy="504056"/>
          </a:xfrm>
        </p:spPr>
        <p:txBody>
          <a:bodyPr>
            <a:normAutofit fontScale="90000"/>
          </a:bodyPr>
          <a:lstStyle/>
          <a:p>
            <a:r>
              <a:rPr lang="ru-RU" sz="2800" b="1" dirty="0">
                <a:latin typeface="Times New Roman" pitchFamily="18" charset="0"/>
                <a:cs typeface="Times New Roman" pitchFamily="18" charset="0"/>
              </a:rPr>
              <a:t>Этап реализации</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41</a:t>
            </a:r>
            <a:endParaRPr lang="ru-RU" dirty="0"/>
          </a:p>
        </p:txBody>
      </p:sp>
      <p:sp>
        <p:nvSpPr>
          <p:cNvPr id="6" name="Прямоугольник 5"/>
          <p:cNvSpPr/>
          <p:nvPr/>
        </p:nvSpPr>
        <p:spPr>
          <a:xfrm>
            <a:off x="395536" y="692696"/>
            <a:ext cx="8431763" cy="3970318"/>
          </a:xfrm>
          <a:prstGeom prst="rect">
            <a:avLst/>
          </a:prstGeom>
        </p:spPr>
        <p:txBody>
          <a:bodyPr wrap="square">
            <a:spAutoFit/>
          </a:bodyPr>
          <a:lstStyle/>
          <a:p>
            <a:pPr algn="just"/>
            <a:r>
              <a:rPr lang="ru-RU" dirty="0" smtClean="0">
                <a:latin typeface="Times New Roman" panose="02020603050405020304" pitchFamily="18" charset="0"/>
                <a:cs typeface="Times New Roman" panose="02020603050405020304" pitchFamily="18" charset="0"/>
              </a:rPr>
              <a:t>	На </a:t>
            </a:r>
            <a:r>
              <a:rPr lang="ru-RU" b="1" i="1" dirty="0">
                <a:latin typeface="Times New Roman" panose="02020603050405020304" pitchFamily="18" charset="0"/>
                <a:cs typeface="Times New Roman" panose="02020603050405020304" pitchFamily="18" charset="0"/>
              </a:rPr>
              <a:t>этапе реализации </a:t>
            </a:r>
            <a:r>
              <a:rPr lang="ru-RU" dirty="0">
                <a:latin typeface="Times New Roman" panose="02020603050405020304" pitchFamily="18" charset="0"/>
                <a:cs typeface="Times New Roman" panose="02020603050405020304" pitchFamily="18" charset="0"/>
              </a:rPr>
              <a:t>осуществляется выпуск окончательной </a:t>
            </a:r>
            <a:r>
              <a:rPr lang="ru-RU" dirty="0" smtClean="0">
                <a:latin typeface="Times New Roman" panose="02020603050405020304" pitchFamily="18" charset="0"/>
                <a:cs typeface="Times New Roman" panose="02020603050405020304" pitchFamily="18" charset="0"/>
              </a:rPr>
              <a:t>версии программного </a:t>
            </a:r>
            <a:r>
              <a:rPr lang="ru-RU" dirty="0" smtClean="0">
                <a:latin typeface="Times New Roman" panose="02020603050405020304" pitchFamily="18" charset="0"/>
                <a:cs typeface="Times New Roman" panose="02020603050405020304" pitchFamily="18" charset="0"/>
              </a:rPr>
              <a:t>продукта. </a:t>
            </a:r>
            <a:r>
              <a:rPr lang="ru-RU" dirty="0">
                <a:latin typeface="Times New Roman" panose="02020603050405020304" pitchFamily="18" charset="0"/>
                <a:cs typeface="Times New Roman" panose="02020603050405020304" pitchFamily="18" charset="0"/>
              </a:rPr>
              <a:t>Прежде чем проектировщик </a:t>
            </a:r>
            <a:r>
              <a:rPr lang="ru-RU" dirty="0" smtClean="0">
                <a:latin typeface="Times New Roman" panose="02020603050405020304" pitchFamily="18" charset="0"/>
                <a:cs typeface="Times New Roman" panose="02020603050405020304" pitchFamily="18" charset="0"/>
              </a:rPr>
              <a:t>переходит </a:t>
            </a:r>
            <a:r>
              <a:rPr lang="ru-RU" dirty="0">
                <a:latin typeface="Times New Roman" panose="02020603050405020304" pitchFamily="18" charset="0"/>
                <a:cs typeface="Times New Roman" panose="02020603050405020304" pitchFamily="18" charset="0"/>
              </a:rPr>
              <a:t>к выпуску БД, необходимо убедиться в выполнении </a:t>
            </a:r>
            <a:r>
              <a:rPr lang="ru-RU" dirty="0" smtClean="0">
                <a:latin typeface="Times New Roman" panose="02020603050405020304" pitchFamily="18" charset="0"/>
                <a:cs typeface="Times New Roman" panose="02020603050405020304" pitchFamily="18" charset="0"/>
              </a:rPr>
              <a:t>следующих условий:</a:t>
            </a:r>
          </a:p>
          <a:p>
            <a:pPr algn="just"/>
            <a:endParaRPr lang="ru-RU"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ru-RU" dirty="0">
                <a:latin typeface="Times New Roman" panose="02020603050405020304" pitchFamily="18" charset="0"/>
                <a:cs typeface="Times New Roman" panose="02020603050405020304" pitchFamily="18" charset="0"/>
              </a:rPr>
              <a:t>база данных и пользовательские приложения обладают </a:t>
            </a:r>
            <a:r>
              <a:rPr lang="ru-RU" dirty="0" smtClean="0">
                <a:latin typeface="Times New Roman" panose="02020603050405020304" pitchFamily="18" charset="0"/>
                <a:cs typeface="Times New Roman" panose="02020603050405020304" pitchFamily="18" charset="0"/>
              </a:rPr>
              <a:t>всеми указанными </a:t>
            </a:r>
            <a:r>
              <a:rPr lang="ru-RU" dirty="0">
                <a:latin typeface="Times New Roman" panose="02020603050405020304" pitchFamily="18" charset="0"/>
                <a:cs typeface="Times New Roman" panose="02020603050405020304" pitchFamily="18" charset="0"/>
              </a:rPr>
              <a:t>в техническом задании функциональными </a:t>
            </a:r>
            <a:r>
              <a:rPr lang="ru-RU" dirty="0" smtClean="0">
                <a:latin typeface="Times New Roman" panose="02020603050405020304" pitchFamily="18" charset="0"/>
                <a:cs typeface="Times New Roman" panose="02020603050405020304" pitchFamily="18" charset="0"/>
              </a:rPr>
              <a:t>возможностями</a:t>
            </a:r>
            <a:r>
              <a:rPr lang="ru-RU" dirty="0">
                <a:latin typeface="Times New Roman" panose="02020603050405020304" pitchFamily="18" charset="0"/>
                <a:cs typeface="Times New Roman" panose="02020603050405020304" pitchFamily="18" charset="0"/>
              </a:rPr>
              <a:t>;</a:t>
            </a:r>
          </a:p>
          <a:p>
            <a:pPr marL="342900" indent="-342900" algn="just">
              <a:buFont typeface="+mj-lt"/>
              <a:buAutoNum type="arabicPeriod"/>
            </a:pPr>
            <a:r>
              <a:rPr lang="ru-RU" dirty="0">
                <a:latin typeface="Times New Roman" panose="02020603050405020304" pitchFamily="18" charset="0"/>
                <a:cs typeface="Times New Roman" panose="02020603050405020304" pitchFamily="18" charset="0"/>
              </a:rPr>
              <a:t>программное обеспечение успешно прошло тестирование, и </a:t>
            </a:r>
            <a:r>
              <a:rPr lang="ru-RU" dirty="0" smtClean="0">
                <a:latin typeface="Times New Roman" panose="02020603050405020304" pitchFamily="18" charset="0"/>
                <a:cs typeface="Times New Roman" panose="02020603050405020304" pitchFamily="18" charset="0"/>
              </a:rPr>
              <a:t>все выявленные </a:t>
            </a:r>
            <a:r>
              <a:rPr lang="ru-RU" dirty="0">
                <a:latin typeface="Times New Roman" panose="02020603050405020304" pitchFamily="18" charset="0"/>
                <a:cs typeface="Times New Roman" panose="02020603050405020304" pitchFamily="18" charset="0"/>
              </a:rPr>
              <a:t>критические ошибки устранены;</a:t>
            </a:r>
          </a:p>
          <a:p>
            <a:pPr marL="342900" indent="-342900" algn="just">
              <a:buFont typeface="+mj-lt"/>
              <a:buAutoNum type="arabicPeriod"/>
            </a:pPr>
            <a:r>
              <a:rPr lang="ru-RU" dirty="0">
                <a:latin typeface="Times New Roman" panose="02020603050405020304" pitchFamily="18" charset="0"/>
                <a:cs typeface="Times New Roman" panose="02020603050405020304" pitchFamily="18" charset="0"/>
              </a:rPr>
              <a:t>заказчик и проектировщик приняли совместное решение о </a:t>
            </a:r>
            <a:r>
              <a:rPr lang="ru-RU" dirty="0" smtClean="0">
                <a:latin typeface="Times New Roman" panose="02020603050405020304" pitchFamily="18" charset="0"/>
                <a:cs typeface="Times New Roman" panose="02020603050405020304" pitchFamily="18" charset="0"/>
              </a:rPr>
              <a:t>том, что </a:t>
            </a:r>
            <a:r>
              <a:rPr lang="ru-RU" dirty="0">
                <a:latin typeface="Times New Roman" panose="02020603050405020304" pitchFamily="18" charset="0"/>
                <a:cs typeface="Times New Roman" panose="02020603050405020304" pitchFamily="18" charset="0"/>
              </a:rPr>
              <a:t>реализация всех элементов БД в целом завершена</a:t>
            </a:r>
            <a:r>
              <a:rPr lang="ru-RU" dirty="0" smtClean="0">
                <a:latin typeface="Times New Roman" panose="02020603050405020304" pitchFamily="18" charset="0"/>
                <a:cs typeface="Times New Roman" panose="02020603050405020304" pitchFamily="18" charset="0"/>
              </a:rPr>
              <a:t>.</a:t>
            </a:r>
          </a:p>
          <a:p>
            <a:pPr marL="342900" indent="-342900" algn="just">
              <a:buFont typeface="+mj-lt"/>
              <a:buAutoNum type="arabicPeriod"/>
            </a:pPr>
            <a:endParaRPr lang="ru-RU" dirty="0">
              <a:latin typeface="Times New Roman" panose="02020603050405020304" pitchFamily="18" charset="0"/>
              <a:cs typeface="Times New Roman" panose="02020603050405020304" pitchFamily="18" charset="0"/>
            </a:endParaRPr>
          </a:p>
          <a:p>
            <a:pPr algn="just"/>
            <a:r>
              <a:rPr lang="ru-RU" dirty="0" smtClean="0">
                <a:latin typeface="Times New Roman" panose="02020603050405020304" pitchFamily="18" charset="0"/>
                <a:cs typeface="Times New Roman" panose="02020603050405020304" pitchFamily="18" charset="0"/>
              </a:rPr>
              <a:t>	На </a:t>
            </a:r>
            <a:r>
              <a:rPr lang="ru-RU" dirty="0">
                <a:latin typeface="Times New Roman" panose="02020603050405020304" pitchFamily="18" charset="0"/>
                <a:cs typeface="Times New Roman" panose="02020603050405020304" pitchFamily="18" charset="0"/>
              </a:rPr>
              <a:t>завершающей стадии этапа реализации разработчик ПО </a:t>
            </a:r>
            <a:r>
              <a:rPr lang="ru-RU" dirty="0" smtClean="0">
                <a:latin typeface="Times New Roman" panose="02020603050405020304" pitchFamily="18" charset="0"/>
                <a:cs typeface="Times New Roman" panose="02020603050405020304" pitchFamily="18" charset="0"/>
              </a:rPr>
              <a:t>готовит </a:t>
            </a:r>
            <a:r>
              <a:rPr lang="ru-RU" dirty="0">
                <a:latin typeface="Times New Roman" panose="02020603050405020304" pitchFamily="18" charset="0"/>
                <a:cs typeface="Times New Roman" panose="02020603050405020304" pitchFamily="18" charset="0"/>
              </a:rPr>
              <a:t>материалы, необходимые для обучения и технической </a:t>
            </a:r>
            <a:r>
              <a:rPr lang="ru-RU" dirty="0" smtClean="0">
                <a:latin typeface="Times New Roman" panose="02020603050405020304" pitchFamily="18" charset="0"/>
                <a:cs typeface="Times New Roman" panose="02020603050405020304" pitchFamily="18" charset="0"/>
              </a:rPr>
              <a:t>поддержки пользователей </a:t>
            </a:r>
            <a:r>
              <a:rPr lang="ru-RU" dirty="0">
                <a:latin typeface="Times New Roman" panose="02020603050405020304" pitchFamily="18" charset="0"/>
                <a:cs typeface="Times New Roman" panose="02020603050405020304" pitchFamily="18" charset="0"/>
              </a:rPr>
              <a:t>и для сопровождения приложения.</a:t>
            </a:r>
            <a:endParaRPr lang="ru-RU" dirty="0" smtClean="0">
              <a:latin typeface="Times New Roman" panose="02020603050405020304" pitchFamily="18" charset="0"/>
              <a:cs typeface="Times New Roman" panose="02020603050405020304" pitchFamily="18" charset="0"/>
            </a:endParaRPr>
          </a:p>
        </p:txBody>
      </p:sp>
      <p:pic>
        <p:nvPicPr>
          <p:cNvPr id="27650" name="Picture 2" descr="https://maski-instagrama.ru/wp-content/uploads/6/7/f/67f330af30ff5aaf0fbe01d4435ccca2.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1417" y="4587276"/>
            <a:ext cx="3371528" cy="1955486"/>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https://tmvl.ru/upload/iblock/98d/98d1cc182fa654f57c869efea325c9c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8" y="4663014"/>
            <a:ext cx="3000257" cy="1918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43483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116632"/>
            <a:ext cx="8779134" cy="504056"/>
          </a:xfrm>
        </p:spPr>
        <p:txBody>
          <a:bodyPr>
            <a:normAutofit fontScale="90000"/>
          </a:bodyPr>
          <a:lstStyle/>
          <a:p>
            <a:r>
              <a:rPr lang="ru-RU" sz="2800" b="1" dirty="0">
                <a:latin typeface="Times New Roman" pitchFamily="18" charset="0"/>
                <a:cs typeface="Times New Roman" pitchFamily="18" charset="0"/>
              </a:rPr>
              <a:t>Этап эксплуатации и </a:t>
            </a:r>
            <a:r>
              <a:rPr lang="ru-RU" sz="2800" b="1" dirty="0" smtClean="0">
                <a:latin typeface="Times New Roman" pitchFamily="18" charset="0"/>
                <a:cs typeface="Times New Roman" pitchFamily="18" charset="0"/>
              </a:rPr>
              <a:t>сопровождения</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42</a:t>
            </a:r>
            <a:endParaRPr lang="ru-RU" dirty="0"/>
          </a:p>
        </p:txBody>
      </p:sp>
      <p:sp>
        <p:nvSpPr>
          <p:cNvPr id="6" name="Прямоугольник 5"/>
          <p:cNvSpPr/>
          <p:nvPr/>
        </p:nvSpPr>
        <p:spPr>
          <a:xfrm>
            <a:off x="395536" y="692696"/>
            <a:ext cx="8431763" cy="2031325"/>
          </a:xfrm>
          <a:prstGeom prst="rect">
            <a:avLst/>
          </a:prstGeom>
        </p:spPr>
        <p:txBody>
          <a:bodyPr wrap="square">
            <a:spAutoFit/>
          </a:bodyPr>
          <a:lstStyle/>
          <a:p>
            <a:pPr algn="just"/>
            <a:r>
              <a:rPr lang="ru-RU" dirty="0" smtClean="0">
                <a:latin typeface="Times New Roman" panose="02020603050405020304" pitchFamily="18" charset="0"/>
                <a:cs typeface="Times New Roman" panose="02020603050405020304" pitchFamily="18" charset="0"/>
              </a:rPr>
              <a:t>	Эксплуатация </a:t>
            </a:r>
            <a:r>
              <a:rPr lang="ru-RU" dirty="0">
                <a:latin typeface="Times New Roman" panose="02020603050405020304" pitchFamily="18" charset="0"/>
                <a:cs typeface="Times New Roman" panose="02020603050405020304" pitchFamily="18" charset="0"/>
              </a:rPr>
              <a:t>и сопровождение – это заключительный этап </a:t>
            </a:r>
            <a:r>
              <a:rPr lang="ru-RU" dirty="0" smtClean="0">
                <a:latin typeface="Times New Roman" panose="02020603050405020304" pitchFamily="18" charset="0"/>
                <a:cs typeface="Times New Roman" panose="02020603050405020304" pitchFamily="18" charset="0"/>
              </a:rPr>
              <a:t>жизненного </a:t>
            </a:r>
            <a:r>
              <a:rPr lang="ru-RU" dirty="0">
                <a:latin typeface="Times New Roman" panose="02020603050405020304" pitchFamily="18" charset="0"/>
                <a:cs typeface="Times New Roman" panose="02020603050405020304" pitchFamily="18" charset="0"/>
              </a:rPr>
              <a:t>цикла БД. В его начальной стадии осуществляется </a:t>
            </a:r>
            <a:r>
              <a:rPr lang="ru-RU" dirty="0" smtClean="0">
                <a:latin typeface="Times New Roman" panose="02020603050405020304" pitchFamily="18" charset="0"/>
                <a:cs typeface="Times New Roman" panose="02020603050405020304" pitchFamily="18" charset="0"/>
              </a:rPr>
              <a:t>развертывание базы </a:t>
            </a:r>
            <a:r>
              <a:rPr lang="ru-RU" dirty="0">
                <a:latin typeface="Times New Roman" panose="02020603050405020304" pitchFamily="18" charset="0"/>
                <a:cs typeface="Times New Roman" panose="02020603050405020304" pitchFamily="18" charset="0"/>
              </a:rPr>
              <a:t>данных и прикладного ПО на сервере и клиентских станциях </a:t>
            </a:r>
            <a:r>
              <a:rPr lang="ru-RU" dirty="0" smtClean="0">
                <a:latin typeface="Times New Roman" panose="02020603050405020304" pitchFamily="18" charset="0"/>
                <a:cs typeface="Times New Roman" panose="02020603050405020304" pitchFamily="18" charset="0"/>
              </a:rPr>
              <a:t>заказчика </a:t>
            </a:r>
            <a:r>
              <a:rPr lang="ru-RU" dirty="0">
                <a:latin typeface="Times New Roman" panose="02020603050405020304" pitchFamily="18" charset="0"/>
                <a:cs typeface="Times New Roman" panose="02020603050405020304" pitchFamily="18" charset="0"/>
              </a:rPr>
              <a:t>ПО. При необходимости администратор СУБД создает </a:t>
            </a:r>
            <a:r>
              <a:rPr lang="ru-RU" dirty="0" smtClean="0">
                <a:latin typeface="Times New Roman" panose="02020603050405020304" pitchFamily="18" charset="0"/>
                <a:cs typeface="Times New Roman" panose="02020603050405020304" pitchFamily="18" charset="0"/>
              </a:rPr>
              <a:t>учетные записи </a:t>
            </a:r>
            <a:r>
              <a:rPr lang="ru-RU" dirty="0">
                <a:latin typeface="Times New Roman" panose="02020603050405020304" pitchFamily="18" charset="0"/>
                <a:cs typeface="Times New Roman" panose="02020603050405020304" pitchFamily="18" charset="0"/>
              </a:rPr>
              <a:t>пользователей базы данных. После этого проект полностью </a:t>
            </a:r>
            <a:r>
              <a:rPr lang="ru-RU" dirty="0" smtClean="0">
                <a:latin typeface="Times New Roman" panose="02020603050405020304" pitchFamily="18" charset="0"/>
                <a:cs typeface="Times New Roman" panose="02020603050405020304" pitchFamily="18" charset="0"/>
              </a:rPr>
              <a:t>переходит </a:t>
            </a:r>
            <a:r>
              <a:rPr lang="ru-RU" dirty="0">
                <a:latin typeface="Times New Roman" panose="02020603050405020304" pitchFamily="18" charset="0"/>
                <a:cs typeface="Times New Roman" panose="02020603050405020304" pitchFamily="18" charset="0"/>
              </a:rPr>
              <a:t>под контроль заказчика</a:t>
            </a:r>
            <a:r>
              <a:rPr lang="ru-RU" dirty="0" smtClean="0">
                <a:latin typeface="Times New Roman" panose="02020603050405020304" pitchFamily="18" charset="0"/>
                <a:cs typeface="Times New Roman" panose="02020603050405020304" pitchFamily="18" charset="0"/>
              </a:rPr>
              <a:t>.</a:t>
            </a:r>
          </a:p>
          <a:p>
            <a:pPr algn="just"/>
            <a:endParaRPr lang="ru-RU" dirty="0">
              <a:latin typeface="Times New Roman" panose="02020603050405020304" pitchFamily="18" charset="0"/>
              <a:cs typeface="Times New Roman" panose="02020603050405020304" pitchFamily="18" charset="0"/>
            </a:endParaRPr>
          </a:p>
          <a:p>
            <a:pPr algn="just"/>
            <a:endParaRPr lang="ru-RU" dirty="0" smtClean="0">
              <a:latin typeface="Times New Roman" panose="02020603050405020304" pitchFamily="18" charset="0"/>
              <a:cs typeface="Times New Roman" panose="02020603050405020304" pitchFamily="18" charset="0"/>
            </a:endParaRPr>
          </a:p>
        </p:txBody>
      </p:sp>
      <p:sp>
        <p:nvSpPr>
          <p:cNvPr id="3" name="Прямоугольник 2"/>
          <p:cNvSpPr/>
          <p:nvPr/>
        </p:nvSpPr>
        <p:spPr>
          <a:xfrm>
            <a:off x="251520" y="5624373"/>
            <a:ext cx="8726622" cy="646331"/>
          </a:xfrm>
          <a:prstGeom prst="rect">
            <a:avLst/>
          </a:prstGeom>
        </p:spPr>
        <p:txBody>
          <a:bodyPr wrap="square">
            <a:spAutoFit/>
          </a:bodyPr>
          <a:lstStyle/>
          <a:p>
            <a:pPr algn="ctr"/>
            <a:r>
              <a:rPr lang="ru-RU" b="1" i="1" dirty="0">
                <a:latin typeface="Times New Roman" panose="02020603050405020304" pitchFamily="18" charset="0"/>
                <a:cs typeface="Times New Roman" panose="02020603050405020304" pitchFamily="18" charset="0"/>
              </a:rPr>
              <a:t>Развертывание БД и пользовательского ПО возможно только после выполнения</a:t>
            </a:r>
          </a:p>
          <a:p>
            <a:pPr algn="ctr"/>
            <a:r>
              <a:rPr lang="ru-RU" b="1" i="1" dirty="0">
                <a:latin typeface="Times New Roman" panose="02020603050405020304" pitchFamily="18" charset="0"/>
                <a:cs typeface="Times New Roman" panose="02020603050405020304" pitchFamily="18" charset="0"/>
              </a:rPr>
              <a:t>всех тестов, доказывающих их </a:t>
            </a:r>
            <a:r>
              <a:rPr lang="ru-RU" b="1" i="1" dirty="0" smtClean="0">
                <a:latin typeface="Times New Roman" panose="02020603050405020304" pitchFamily="18" charset="0"/>
                <a:cs typeface="Times New Roman" panose="02020603050405020304" pitchFamily="18" charset="0"/>
              </a:rPr>
              <a:t>стабильность!</a:t>
            </a:r>
            <a:endParaRPr lang="ru-RU" b="1" i="1" dirty="0">
              <a:latin typeface="Times New Roman" panose="02020603050405020304" pitchFamily="18" charset="0"/>
              <a:cs typeface="Times New Roman" panose="02020603050405020304" pitchFamily="18" charset="0"/>
            </a:endParaRPr>
          </a:p>
        </p:txBody>
      </p:sp>
      <p:pic>
        <p:nvPicPr>
          <p:cNvPr id="28674" name="Picture 2" descr="https://parangonv.ru/upload/medialibrary/8c5/8c5eb483de832a7de38fb87c5efb908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2926" y="2492895"/>
            <a:ext cx="4921362" cy="2842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67441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116632"/>
            <a:ext cx="8779134" cy="504056"/>
          </a:xfrm>
        </p:spPr>
        <p:txBody>
          <a:bodyPr>
            <a:normAutofit fontScale="90000"/>
          </a:bodyPr>
          <a:lstStyle/>
          <a:p>
            <a:r>
              <a:rPr lang="ru-RU" sz="2800" b="1" dirty="0">
                <a:latin typeface="Times New Roman" pitchFamily="18" charset="0"/>
                <a:cs typeface="Times New Roman" pitchFamily="18" charset="0"/>
              </a:rPr>
              <a:t>Этап эксплуатации и </a:t>
            </a:r>
            <a:r>
              <a:rPr lang="ru-RU" sz="2800" b="1" dirty="0" smtClean="0">
                <a:latin typeface="Times New Roman" pitchFamily="18" charset="0"/>
                <a:cs typeface="Times New Roman" pitchFamily="18" charset="0"/>
              </a:rPr>
              <a:t>сопровождения. Кто занимается?</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43</a:t>
            </a:r>
            <a:endParaRPr lang="ru-RU" dirty="0"/>
          </a:p>
        </p:txBody>
      </p:sp>
      <p:sp>
        <p:nvSpPr>
          <p:cNvPr id="6" name="Прямоугольник 5"/>
          <p:cNvSpPr/>
          <p:nvPr/>
        </p:nvSpPr>
        <p:spPr>
          <a:xfrm>
            <a:off x="395535" y="836712"/>
            <a:ext cx="8431763" cy="1754326"/>
          </a:xfrm>
          <a:prstGeom prst="rect">
            <a:avLst/>
          </a:prstGeom>
        </p:spPr>
        <p:txBody>
          <a:bodyPr wrap="square">
            <a:spAutoFit/>
          </a:bodyPr>
          <a:lstStyle/>
          <a:p>
            <a:pPr algn="just"/>
            <a:r>
              <a:rPr lang="ru-RU" dirty="0" smtClean="0">
                <a:latin typeface="Times New Roman" panose="02020603050405020304" pitchFamily="18" charset="0"/>
                <a:cs typeface="Times New Roman" panose="02020603050405020304" pitchFamily="18" charset="0"/>
              </a:rPr>
              <a:t>	Основная </a:t>
            </a:r>
            <a:r>
              <a:rPr lang="ru-RU" dirty="0">
                <a:latin typeface="Times New Roman" panose="02020603050405020304" pitchFamily="18" charset="0"/>
                <a:cs typeface="Times New Roman" panose="02020603050405020304" pitchFamily="18" charset="0"/>
              </a:rPr>
              <a:t>часть обязанностей по сопровождению БД возлагается </a:t>
            </a:r>
            <a:r>
              <a:rPr lang="ru-RU" dirty="0" smtClean="0">
                <a:latin typeface="Times New Roman" panose="02020603050405020304" pitchFamily="18" charset="0"/>
                <a:cs typeface="Times New Roman" panose="02020603050405020304" pitchFamily="18" charset="0"/>
              </a:rPr>
              <a:t>на </a:t>
            </a:r>
            <a:r>
              <a:rPr lang="ru-RU" b="1" i="1" u="sng" dirty="0" smtClean="0">
                <a:latin typeface="Times New Roman" panose="02020603050405020304" pitchFamily="18" charset="0"/>
                <a:cs typeface="Times New Roman" panose="02020603050405020304" pitchFamily="18" charset="0"/>
              </a:rPr>
              <a:t>администратора </a:t>
            </a:r>
            <a:r>
              <a:rPr lang="ru-RU" b="1" i="1" u="sng" dirty="0">
                <a:latin typeface="Times New Roman" panose="02020603050405020304" pitchFamily="18" charset="0"/>
                <a:cs typeface="Times New Roman" panose="02020603050405020304" pitchFamily="18" charset="0"/>
              </a:rPr>
              <a:t>БД</a:t>
            </a:r>
            <a:r>
              <a:rPr lang="ru-RU" dirty="0">
                <a:latin typeface="Times New Roman" panose="02020603050405020304" pitchFamily="18" charset="0"/>
                <a:cs typeface="Times New Roman" panose="02020603050405020304" pitchFamily="18" charset="0"/>
              </a:rPr>
              <a:t>. Администратор осуществляет </a:t>
            </a:r>
            <a:r>
              <a:rPr lang="ru-RU" dirty="0" smtClean="0">
                <a:latin typeface="Times New Roman" panose="02020603050405020304" pitchFamily="18" charset="0"/>
                <a:cs typeface="Times New Roman" panose="02020603050405020304" pitchFamily="18" charset="0"/>
              </a:rPr>
              <a:t>профилактическое обслуживание </a:t>
            </a:r>
            <a:r>
              <a:rPr lang="ru-RU" dirty="0">
                <a:latin typeface="Times New Roman" panose="02020603050405020304" pitchFamily="18" charset="0"/>
                <a:cs typeface="Times New Roman" panose="02020603050405020304" pitchFamily="18" charset="0"/>
              </a:rPr>
              <a:t>БД, восстанавливает систему после сбоев, </a:t>
            </a:r>
            <a:r>
              <a:rPr lang="ru-RU" dirty="0" smtClean="0">
                <a:latin typeface="Times New Roman" panose="02020603050405020304" pitchFamily="18" charset="0"/>
                <a:cs typeface="Times New Roman" panose="02020603050405020304" pitchFamily="18" charset="0"/>
              </a:rPr>
              <a:t>управляет </a:t>
            </a:r>
            <a:r>
              <a:rPr lang="ru-RU" dirty="0">
                <a:latin typeface="Times New Roman" panose="02020603050405020304" pitchFamily="18" charset="0"/>
                <a:cs typeface="Times New Roman" panose="02020603050405020304" pitchFamily="18" charset="0"/>
              </a:rPr>
              <a:t>учетными записями пользователей, следит за </a:t>
            </a:r>
            <a:r>
              <a:rPr lang="ru-RU" dirty="0" smtClean="0">
                <a:latin typeface="Times New Roman" panose="02020603050405020304" pitchFamily="18" charset="0"/>
                <a:cs typeface="Times New Roman" panose="02020603050405020304" pitchFamily="18" charset="0"/>
              </a:rPr>
              <a:t>производительностью системы</a:t>
            </a:r>
            <a:r>
              <a:rPr lang="ru-RU" dirty="0">
                <a:latin typeface="Times New Roman" panose="02020603050405020304" pitchFamily="18" charset="0"/>
                <a:cs typeface="Times New Roman" panose="02020603050405020304" pitchFamily="18" charset="0"/>
              </a:rPr>
              <a:t>, поддерживает безопасность БД, ведет системный </a:t>
            </a:r>
            <a:r>
              <a:rPr lang="ru-RU" dirty="0" smtClean="0">
                <a:latin typeface="Times New Roman" panose="02020603050405020304" pitchFamily="18" charset="0"/>
                <a:cs typeface="Times New Roman" panose="02020603050405020304" pitchFamily="18" charset="0"/>
              </a:rPr>
              <a:t>аудит. Одним </a:t>
            </a:r>
            <a:r>
              <a:rPr lang="ru-RU" dirty="0">
                <a:latin typeface="Times New Roman" panose="02020603050405020304" pitchFamily="18" charset="0"/>
                <a:cs typeface="Times New Roman" panose="02020603050405020304" pitchFamily="18" charset="0"/>
              </a:rPr>
              <a:t>словом, администратор поддерживает БД в </a:t>
            </a:r>
            <a:r>
              <a:rPr lang="ru-RU" dirty="0" smtClean="0">
                <a:latin typeface="Times New Roman" panose="02020603050405020304" pitchFamily="18" charset="0"/>
                <a:cs typeface="Times New Roman" panose="02020603050405020304" pitchFamily="18" charset="0"/>
              </a:rPr>
              <a:t>работоспособном </a:t>
            </a:r>
            <a:r>
              <a:rPr lang="ru-RU" dirty="0" smtClean="0">
                <a:latin typeface="Times New Roman" panose="02020603050405020304" pitchFamily="18" charset="0"/>
                <a:cs typeface="Times New Roman" panose="02020603050405020304" pitchFamily="18" charset="0"/>
              </a:rPr>
              <a:t>состоянии.</a:t>
            </a:r>
            <a:endParaRPr lang="ru-RU" dirty="0" smtClean="0">
              <a:latin typeface="Times New Roman" panose="02020603050405020304" pitchFamily="18" charset="0"/>
              <a:cs typeface="Times New Roman" panose="02020603050405020304" pitchFamily="18" charset="0"/>
            </a:endParaRPr>
          </a:p>
        </p:txBody>
      </p:sp>
      <p:pic>
        <p:nvPicPr>
          <p:cNvPr id="29698" name="Picture 2" descr="https://img2.freepng.ru/20180402/szq/kisspng-system-administrator-database-administrator-comput-administrator-5ac2ab197ac035.43087826152270722550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7120" y="3037925"/>
            <a:ext cx="5328592" cy="3433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1452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116632"/>
            <a:ext cx="8779134" cy="504056"/>
          </a:xfrm>
        </p:spPr>
        <p:txBody>
          <a:bodyPr>
            <a:normAutofit fontScale="90000"/>
          </a:bodyPr>
          <a:lstStyle/>
          <a:p>
            <a:r>
              <a:rPr lang="ru-RU" sz="2800" b="1" dirty="0" smtClean="0">
                <a:latin typeface="Times New Roman" pitchFamily="18" charset="0"/>
                <a:cs typeface="Times New Roman" pitchFamily="18" charset="0"/>
              </a:rPr>
              <a:t>Определение требований к операционной обстановке</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44</a:t>
            </a:r>
            <a:endParaRPr lang="ru-RU" dirty="0"/>
          </a:p>
        </p:txBody>
      </p:sp>
      <p:sp>
        <p:nvSpPr>
          <p:cNvPr id="3" name="Прямоугольник 2"/>
          <p:cNvSpPr/>
          <p:nvPr/>
        </p:nvSpPr>
        <p:spPr>
          <a:xfrm>
            <a:off x="323528" y="700734"/>
            <a:ext cx="8208912" cy="4801314"/>
          </a:xfrm>
          <a:prstGeom prst="rect">
            <a:avLst/>
          </a:prstGeom>
        </p:spPr>
        <p:txBody>
          <a:bodyPr wrap="square">
            <a:spAutoFit/>
          </a:bodyPr>
          <a:lstStyle/>
          <a:p>
            <a:pPr algn="just"/>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На </a:t>
            </a:r>
            <a:r>
              <a:rPr lang="ru-RU" dirty="0">
                <a:latin typeface="Times New Roman" panose="02020603050405020304" pitchFamily="18" charset="0"/>
                <a:cs typeface="Times New Roman" panose="02020603050405020304" pitchFamily="18" charset="0"/>
              </a:rPr>
              <a:t>этом этапе производится оценка требований к вычислительным </a:t>
            </a:r>
            <a:r>
              <a:rPr lang="ru-RU" dirty="0" smtClean="0">
                <a:latin typeface="Times New Roman" panose="02020603050405020304" pitchFamily="18" charset="0"/>
                <a:cs typeface="Times New Roman" panose="02020603050405020304" pitchFamily="18" charset="0"/>
              </a:rPr>
              <a:t>ресурсам</a:t>
            </a:r>
            <a:r>
              <a:rPr lang="ru-RU" dirty="0">
                <a:latin typeface="Times New Roman" panose="02020603050405020304" pitchFamily="18" charset="0"/>
                <a:cs typeface="Times New Roman" panose="02020603050405020304" pitchFamily="18" charset="0"/>
              </a:rPr>
              <a:t>, необходимым для функционирования системы, выбор типа </a:t>
            </a:r>
            <a:r>
              <a:rPr lang="ru-RU" dirty="0" smtClean="0">
                <a:latin typeface="Times New Roman" panose="02020603050405020304" pitchFamily="18" charset="0"/>
                <a:cs typeface="Times New Roman" panose="02020603050405020304" pitchFamily="18" charset="0"/>
              </a:rPr>
              <a:t>и</a:t>
            </a:r>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конфигурации </a:t>
            </a:r>
            <a:r>
              <a:rPr lang="ru-RU" dirty="0">
                <a:latin typeface="Times New Roman" panose="02020603050405020304" pitchFamily="18" charset="0"/>
                <a:cs typeface="Times New Roman" panose="02020603050405020304" pitchFamily="18" charset="0"/>
              </a:rPr>
              <a:t>ЭВМ, типа и версии операционной системы (ОС). </a:t>
            </a:r>
          </a:p>
          <a:p>
            <a:pPr algn="ctr"/>
            <a:endParaRPr lang="en-US" dirty="0" smtClean="0">
              <a:latin typeface="Times New Roman" panose="02020603050405020304" pitchFamily="18" charset="0"/>
              <a:cs typeface="Times New Roman" panose="02020603050405020304" pitchFamily="18" charset="0"/>
            </a:endParaRPr>
          </a:p>
          <a:p>
            <a:pPr algn="ctr"/>
            <a:r>
              <a:rPr lang="ru-RU" b="1" i="1" dirty="0" smtClean="0">
                <a:latin typeface="Times New Roman" panose="02020603050405020304" pitchFamily="18" charset="0"/>
                <a:cs typeface="Times New Roman" panose="02020603050405020304" pitchFamily="18" charset="0"/>
              </a:rPr>
              <a:t>Выбор </a:t>
            </a:r>
            <a:r>
              <a:rPr lang="ru-RU" b="1" i="1" dirty="0">
                <a:latin typeface="Times New Roman" panose="02020603050405020304" pitchFamily="18" charset="0"/>
                <a:cs typeface="Times New Roman" panose="02020603050405020304" pitchFamily="18" charset="0"/>
              </a:rPr>
              <a:t>зависит от таких показателей, как: </a:t>
            </a:r>
          </a:p>
          <a:p>
            <a:endParaRPr lang="ru-RU" dirty="0">
              <a:latin typeface="Times New Roman" panose="02020603050405020304" pitchFamily="18" charset="0"/>
              <a:cs typeface="Times New Roman" panose="02020603050405020304" pitchFamily="18" charset="0"/>
            </a:endParaRPr>
          </a:p>
          <a:p>
            <a:pPr algn="just"/>
            <a:r>
              <a:rPr lang="ru-RU" dirty="0">
                <a:latin typeface="Times New Roman" panose="02020603050405020304" pitchFamily="18" charset="0"/>
                <a:cs typeface="Times New Roman" panose="02020603050405020304" pitchFamily="18" charset="0"/>
              </a:rPr>
              <a:t>– примерный объём данных в БД; </a:t>
            </a:r>
          </a:p>
          <a:p>
            <a:pPr algn="just"/>
            <a:r>
              <a:rPr lang="ru-RU" dirty="0" smtClean="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динамика роста объёма данных; </a:t>
            </a:r>
          </a:p>
          <a:p>
            <a:pPr algn="just"/>
            <a:r>
              <a:rPr lang="ru-RU" dirty="0" smtClean="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характер запросов к данным (извлечение и обновление отдельных записей, обработка групп записей, обработка отдельных отношений или соединение отношений); </a:t>
            </a:r>
          </a:p>
          <a:p>
            <a:pPr algn="just"/>
            <a:r>
              <a:rPr lang="ru-RU" dirty="0" smtClean="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интенсивность запросов к данным по типам запросов; </a:t>
            </a:r>
          </a:p>
          <a:p>
            <a:pPr algn="just"/>
            <a:r>
              <a:rPr lang="ru-RU" dirty="0" smtClean="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требования ко времени отклика системы по типам запросов; </a:t>
            </a:r>
          </a:p>
          <a:p>
            <a:pPr algn="just"/>
            <a:r>
              <a:rPr lang="ru-RU" dirty="0" smtClean="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режим работы (интерактивный, пакетный или режим реального времени). </a:t>
            </a:r>
          </a:p>
          <a:p>
            <a:endParaRPr lang="ru-RU" dirty="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Эта </a:t>
            </a:r>
            <a:r>
              <a:rPr lang="ru-RU" dirty="0">
                <a:latin typeface="Times New Roman" panose="02020603050405020304" pitchFamily="18" charset="0"/>
                <a:cs typeface="Times New Roman" panose="02020603050405020304" pitchFamily="18" charset="0"/>
              </a:rPr>
              <a:t>информация позволяет определить системные требования к объёму оперативной и дисковой памяти, а также функциональным возможностям ОС. </a:t>
            </a:r>
          </a:p>
        </p:txBody>
      </p:sp>
    </p:spTree>
    <p:extLst>
      <p:ext uri="{BB962C8B-B14F-4D97-AF65-F5344CB8AC3E}">
        <p14:creationId xmlns:p14="http://schemas.microsoft.com/office/powerpoint/2010/main" val="25788993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116632"/>
            <a:ext cx="8779134" cy="648072"/>
          </a:xfrm>
        </p:spPr>
        <p:txBody>
          <a:bodyPr>
            <a:normAutofit fontScale="90000"/>
          </a:bodyPr>
          <a:lstStyle/>
          <a:p>
            <a:r>
              <a:rPr lang="ru-RU" sz="2800" b="1" dirty="0" smtClean="0">
                <a:latin typeface="Times New Roman" pitchFamily="18" charset="0"/>
                <a:cs typeface="Times New Roman" pitchFamily="18" charset="0"/>
              </a:rPr>
              <a:t>Определение требований к операционной обстановке. Пример расчёта</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45</a:t>
            </a:r>
            <a:endParaRPr lang="ru-RU" dirty="0"/>
          </a:p>
        </p:txBody>
      </p:sp>
      <p:sp>
        <p:nvSpPr>
          <p:cNvPr id="3" name="Прямоугольник 2"/>
          <p:cNvSpPr/>
          <p:nvPr/>
        </p:nvSpPr>
        <p:spPr>
          <a:xfrm>
            <a:off x="262169" y="942975"/>
            <a:ext cx="8565129" cy="5355312"/>
          </a:xfrm>
          <a:prstGeom prst="rect">
            <a:avLst/>
          </a:prstGeom>
        </p:spPr>
        <p:txBody>
          <a:bodyPr wrap="square">
            <a:spAutoFit/>
          </a:bodyPr>
          <a:lstStyle/>
          <a:p>
            <a:pPr algn="just"/>
            <a:r>
              <a:rPr lang="ru-RU" dirty="0" smtClean="0">
                <a:latin typeface="Times New Roman" panose="02020603050405020304" pitchFamily="18" charset="0"/>
                <a:cs typeface="Times New Roman" panose="02020603050405020304" pitchFamily="18" charset="0"/>
              </a:rPr>
              <a:t>	Для </a:t>
            </a:r>
            <a:r>
              <a:rPr lang="ru-RU" dirty="0">
                <a:latin typeface="Times New Roman" panose="02020603050405020304" pitchFamily="18" charset="0"/>
                <a:cs typeface="Times New Roman" panose="02020603050405020304" pitchFamily="18" charset="0"/>
              </a:rPr>
              <a:t>выполнения этого этапа необходимо знать (хотя бы ориентировочно) объём работы организации (т.е. количество проектов и сотрудников), а также иметь представление о характере и интенсивности запросов. </a:t>
            </a:r>
            <a:r>
              <a:rPr lang="ru-RU" dirty="0" smtClean="0">
                <a:latin typeface="Times New Roman" panose="02020603050405020304" pitchFamily="18" charset="0"/>
                <a:cs typeface="Times New Roman" panose="02020603050405020304" pitchFamily="18" charset="0"/>
              </a:rPr>
              <a:t> Объём </a:t>
            </a:r>
            <a:r>
              <a:rPr lang="ru-RU" dirty="0">
                <a:latin typeface="Times New Roman" panose="02020603050405020304" pitchFamily="18" charset="0"/>
                <a:cs typeface="Times New Roman" panose="02020603050405020304" pitchFamily="18" charset="0"/>
              </a:rPr>
              <a:t>внешней памяти, необходимый для функционирования системы, складывается из </a:t>
            </a:r>
            <a:r>
              <a:rPr lang="ru-RU" dirty="0" smtClean="0">
                <a:latin typeface="Times New Roman" panose="02020603050405020304" pitchFamily="18" charset="0"/>
                <a:cs typeface="Times New Roman" panose="02020603050405020304" pitchFamily="18" charset="0"/>
              </a:rPr>
              <a:t>двух составляющих</a:t>
            </a:r>
            <a:r>
              <a:rPr lang="ru-RU" dirty="0">
                <a:latin typeface="Times New Roman" panose="02020603050405020304" pitchFamily="18" charset="0"/>
                <a:cs typeface="Times New Roman" panose="02020603050405020304" pitchFamily="18" charset="0"/>
              </a:rPr>
              <a:t>: память, занимаемая модулями СУБД (</a:t>
            </a:r>
            <a:r>
              <a:rPr lang="ru-RU" dirty="0" smtClean="0">
                <a:latin typeface="Times New Roman" panose="02020603050405020304" pitchFamily="18" charset="0"/>
                <a:cs typeface="Times New Roman" panose="02020603050405020304" pitchFamily="18" charset="0"/>
              </a:rPr>
              <a:t>ядро</a:t>
            </a:r>
            <a:r>
              <a:rPr lang="ru-RU" dirty="0">
                <a:latin typeface="Times New Roman" panose="02020603050405020304" pitchFamily="18" charset="0"/>
                <a:cs typeface="Times New Roman" panose="02020603050405020304" pitchFamily="18" charset="0"/>
              </a:rPr>
              <a:t>, утилиты, вспомогательные программы), и память, отводимая под данные (МД). Для реальных баз данных обычно наиболее существенным является МД. </a:t>
            </a:r>
          </a:p>
          <a:p>
            <a:pPr algn="just"/>
            <a:r>
              <a:rPr lang="ru-RU" dirty="0" smtClean="0">
                <a:latin typeface="Times New Roman" panose="02020603050405020304" pitchFamily="18" charset="0"/>
                <a:cs typeface="Times New Roman" panose="02020603050405020304" pitchFamily="18" charset="0"/>
              </a:rPr>
              <a:t>	На </a:t>
            </a:r>
            <a:r>
              <a:rPr lang="ru-RU" dirty="0">
                <a:latin typeface="Times New Roman" panose="02020603050405020304" pitchFamily="18" charset="0"/>
                <a:cs typeface="Times New Roman" panose="02020603050405020304" pitchFamily="18" charset="0"/>
              </a:rPr>
              <a:t>основе результатов анализа </a:t>
            </a:r>
            <a:r>
              <a:rPr lang="ru-RU" b="1" i="1" dirty="0" smtClean="0">
                <a:latin typeface="Times New Roman" panose="02020603050405020304" pitchFamily="18" charset="0"/>
                <a:cs typeface="Times New Roman" panose="02020603050405020304" pitchFamily="18" charset="0"/>
              </a:rPr>
              <a:t>предметной области </a:t>
            </a:r>
            <a:r>
              <a:rPr lang="ru-RU" dirty="0" smtClean="0">
                <a:latin typeface="Times New Roman" panose="02020603050405020304" pitchFamily="18" charset="0"/>
                <a:cs typeface="Times New Roman" panose="02020603050405020304" pitchFamily="18" charset="0"/>
              </a:rPr>
              <a:t>можно </a:t>
            </a:r>
            <a:r>
              <a:rPr lang="ru-RU" dirty="0">
                <a:latin typeface="Times New Roman" panose="02020603050405020304" pitchFamily="18" charset="0"/>
                <a:cs typeface="Times New Roman" panose="02020603050405020304" pitchFamily="18" charset="0"/>
              </a:rPr>
              <a:t>приблизительно оценить </a:t>
            </a:r>
            <a:r>
              <a:rPr lang="ru-RU" dirty="0" smtClean="0">
                <a:latin typeface="Times New Roman" panose="02020603050405020304" pitchFamily="18" charset="0"/>
                <a:cs typeface="Times New Roman" panose="02020603050405020304" pitchFamily="18" charset="0"/>
              </a:rPr>
              <a:t>объём </a:t>
            </a:r>
            <a:r>
              <a:rPr lang="ru-RU" dirty="0">
                <a:latin typeface="Times New Roman" panose="02020603050405020304" pitchFamily="18" charset="0"/>
                <a:cs typeface="Times New Roman" panose="02020603050405020304" pitchFamily="18" charset="0"/>
              </a:rPr>
              <a:t>памяти, требуемой для хранения данных. Примем ориентировочно, что: </a:t>
            </a:r>
          </a:p>
          <a:p>
            <a:pPr algn="just"/>
            <a:endParaRPr lang="ru-RU"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ru-RU" dirty="0" smtClean="0">
                <a:latin typeface="Times New Roman" panose="02020603050405020304" pitchFamily="18" charset="0"/>
                <a:cs typeface="Times New Roman" panose="02020603050405020304" pitchFamily="18" charset="0"/>
              </a:rPr>
              <a:t>одновременно </a:t>
            </a:r>
            <a:r>
              <a:rPr lang="ru-RU" dirty="0">
                <a:latin typeface="Times New Roman" panose="02020603050405020304" pitchFamily="18" charset="0"/>
                <a:cs typeface="Times New Roman" panose="02020603050405020304" pitchFamily="18" charset="0"/>
              </a:rPr>
              <a:t>осуществляется около десяти проектов, работа над проектом продолжается в среднем год (по 1К на каждый проект); </a:t>
            </a:r>
          </a:p>
          <a:p>
            <a:pPr marL="342900" indent="-342900" algn="just">
              <a:buFont typeface="+mj-lt"/>
              <a:buAutoNum type="arabicPeriod"/>
            </a:pPr>
            <a:r>
              <a:rPr lang="ru-RU" dirty="0" smtClean="0">
                <a:latin typeface="Times New Roman" panose="02020603050405020304" pitchFamily="18" charset="0"/>
                <a:cs typeface="Times New Roman" panose="02020603050405020304" pitchFamily="18" charset="0"/>
              </a:rPr>
              <a:t>каждый </a:t>
            </a:r>
            <a:r>
              <a:rPr lang="ru-RU" dirty="0">
                <a:latin typeface="Times New Roman" panose="02020603050405020304" pitchFamily="18" charset="0"/>
                <a:cs typeface="Times New Roman" panose="02020603050405020304" pitchFamily="18" charset="0"/>
              </a:rPr>
              <a:t>проект состоит в среднем из четырёх этапов (по 0,5К на этап); </a:t>
            </a:r>
          </a:p>
          <a:p>
            <a:pPr marL="342900" indent="-342900" algn="just">
              <a:buFont typeface="+mj-lt"/>
              <a:buAutoNum type="arabicPeriod"/>
            </a:pPr>
            <a:r>
              <a:rPr lang="ru-RU" dirty="0" smtClean="0">
                <a:latin typeface="Times New Roman" panose="02020603050405020304" pitchFamily="18" charset="0"/>
                <a:cs typeface="Times New Roman" panose="02020603050405020304" pitchFamily="18" charset="0"/>
              </a:rPr>
              <a:t>в </a:t>
            </a:r>
            <a:r>
              <a:rPr lang="ru-RU" dirty="0">
                <a:latin typeface="Times New Roman" panose="02020603050405020304" pitchFamily="18" charset="0"/>
                <a:cs typeface="Times New Roman" panose="02020603050405020304" pitchFamily="18" charset="0"/>
              </a:rPr>
              <a:t>компании работают 100 сотрудников (по 0,5К на каждого сотрудника); </a:t>
            </a:r>
          </a:p>
          <a:p>
            <a:pPr marL="342900" indent="-342900" algn="just">
              <a:buFont typeface="+mj-lt"/>
              <a:buAutoNum type="arabicPeriod"/>
            </a:pPr>
            <a:r>
              <a:rPr lang="ru-RU" dirty="0" smtClean="0">
                <a:latin typeface="Times New Roman" panose="02020603050405020304" pitchFamily="18" charset="0"/>
                <a:cs typeface="Times New Roman" panose="02020603050405020304" pitchFamily="18" charset="0"/>
              </a:rPr>
              <a:t>в </a:t>
            </a:r>
            <a:r>
              <a:rPr lang="ru-RU" dirty="0">
                <a:latin typeface="Times New Roman" panose="02020603050405020304" pitchFamily="18" charset="0"/>
                <a:cs typeface="Times New Roman" panose="02020603050405020304" pitchFamily="18" charset="0"/>
              </a:rPr>
              <a:t>выполнении каждого проекта в среднем участвуют 10 сотрудников (по 0,2К); </a:t>
            </a:r>
          </a:p>
          <a:p>
            <a:pPr marL="342900" indent="-342900" algn="just">
              <a:buFont typeface="+mj-lt"/>
              <a:buAutoNum type="arabicPeriod"/>
            </a:pPr>
            <a:r>
              <a:rPr lang="ru-RU" dirty="0" smtClean="0">
                <a:latin typeface="Times New Roman" panose="02020603050405020304" pitchFamily="18" charset="0"/>
                <a:cs typeface="Times New Roman" panose="02020603050405020304" pitchFamily="18" charset="0"/>
              </a:rPr>
              <a:t>устаревшие </a:t>
            </a:r>
            <a:r>
              <a:rPr lang="ru-RU" dirty="0">
                <a:latin typeface="Times New Roman" panose="02020603050405020304" pitchFamily="18" charset="0"/>
                <a:cs typeface="Times New Roman" panose="02020603050405020304" pitchFamily="18" charset="0"/>
              </a:rPr>
              <a:t>данные переводятся в архив (накапливаются в архиве БД). </a:t>
            </a:r>
          </a:p>
          <a:p>
            <a:pPr algn="just"/>
            <a:endParaRPr lang="ru-RU" dirty="0">
              <a:latin typeface="Times New Roman" panose="02020603050405020304" pitchFamily="18" charset="0"/>
              <a:cs typeface="Times New Roman" panose="02020603050405020304" pitchFamily="18" charset="0"/>
            </a:endParaRPr>
          </a:p>
          <a:p>
            <a:pPr algn="just"/>
            <a:r>
              <a:rPr lang="ru-RU" dirty="0">
                <a:latin typeface="Times New Roman" panose="02020603050405020304" pitchFamily="18" charset="0"/>
                <a:cs typeface="Times New Roman" panose="02020603050405020304" pitchFamily="18" charset="0"/>
              </a:rPr>
              <a:t>Тогда объём памяти для хранения данных за первый год примерно составит:</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203" y="6313221"/>
            <a:ext cx="7735059" cy="4027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05889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116632"/>
            <a:ext cx="8779134" cy="648072"/>
          </a:xfrm>
        </p:spPr>
        <p:txBody>
          <a:bodyPr>
            <a:normAutofit fontScale="90000"/>
          </a:bodyPr>
          <a:lstStyle/>
          <a:p>
            <a:r>
              <a:rPr lang="ru-RU" sz="2800" b="1" dirty="0" smtClean="0">
                <a:latin typeface="Times New Roman" pitchFamily="18" charset="0"/>
                <a:cs typeface="Times New Roman" pitchFamily="18" charset="0"/>
              </a:rPr>
              <a:t>Определение требований к операционной обстановке. Пример расчёта</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46</a:t>
            </a:r>
            <a:endParaRPr lang="ru-RU" dirty="0"/>
          </a:p>
        </p:txBody>
      </p:sp>
      <p:sp>
        <p:nvSpPr>
          <p:cNvPr id="5" name="Прямоугольник 4"/>
          <p:cNvSpPr/>
          <p:nvPr/>
        </p:nvSpPr>
        <p:spPr>
          <a:xfrm>
            <a:off x="390349" y="1700808"/>
            <a:ext cx="8449091" cy="2031325"/>
          </a:xfrm>
          <a:prstGeom prst="rect">
            <a:avLst/>
          </a:prstGeom>
        </p:spPr>
        <p:txBody>
          <a:bodyPr wrap="square">
            <a:spAutoFit/>
          </a:bodyPr>
          <a:lstStyle/>
          <a:p>
            <a:pPr algn="just"/>
            <a:r>
              <a:rPr lang="ru-RU" dirty="0" smtClean="0">
                <a:latin typeface="Times New Roman" panose="02020603050405020304" pitchFamily="18" charset="0"/>
                <a:cs typeface="Times New Roman" panose="02020603050405020304" pitchFamily="18" charset="0"/>
              </a:rPr>
              <a:t>	Коэффициент </a:t>
            </a:r>
            <a:r>
              <a:rPr lang="ru-RU" dirty="0">
                <a:latin typeface="Times New Roman" panose="02020603050405020304" pitchFamily="18" charset="0"/>
                <a:cs typeface="Times New Roman" panose="02020603050405020304" pitchFamily="18" charset="0"/>
              </a:rPr>
              <a:t>2 необходим для того, чтобы учесть необходимость выделения памяти под дополнительные структуры (например, индексы). Объём памяти будет увеличиваться ежегодно на столько же при сохранении объёма работы. </a:t>
            </a:r>
            <a:r>
              <a:rPr lang="ru-RU" dirty="0" smtClean="0">
                <a:latin typeface="Times New Roman" panose="02020603050405020304" pitchFamily="18" charset="0"/>
                <a:cs typeface="Times New Roman" panose="02020603050405020304" pitchFamily="18" charset="0"/>
              </a:rPr>
              <a:t>Требуемый </a:t>
            </a:r>
            <a:r>
              <a:rPr lang="ru-RU" dirty="0">
                <a:latin typeface="Times New Roman" panose="02020603050405020304" pitchFamily="18" charset="0"/>
                <a:cs typeface="Times New Roman" panose="02020603050405020304" pitchFamily="18" charset="0"/>
              </a:rPr>
              <a:t>объём оперативной памяти определяется на основании </a:t>
            </a:r>
            <a:r>
              <a:rPr lang="ru-RU" dirty="0" smtClean="0">
                <a:latin typeface="Times New Roman" panose="02020603050405020304" pitchFamily="18" charset="0"/>
                <a:cs typeface="Times New Roman" panose="02020603050405020304" pitchFamily="18" charset="0"/>
              </a:rPr>
              <a:t>анализа </a:t>
            </a:r>
            <a:r>
              <a:rPr lang="ru-RU" dirty="0">
                <a:latin typeface="Times New Roman" panose="02020603050405020304" pitchFamily="18" charset="0"/>
                <a:cs typeface="Times New Roman" panose="02020603050405020304" pitchFamily="18" charset="0"/>
              </a:rPr>
              <a:t>интенсивности запросов и объёма результирующих данных. Для нашей БД требуемый объём памяти мал, поэтому никаких специальных требований к </a:t>
            </a:r>
            <a:r>
              <a:rPr lang="ru-RU" dirty="0" smtClean="0">
                <a:latin typeface="Times New Roman" panose="02020603050405020304" pitchFamily="18" charset="0"/>
                <a:cs typeface="Times New Roman" panose="02020603050405020304" pitchFamily="18" charset="0"/>
              </a:rPr>
              <a:t>объёму </a:t>
            </a:r>
            <a:r>
              <a:rPr lang="ru-RU" dirty="0">
                <a:latin typeface="Times New Roman" panose="02020603050405020304" pitchFamily="18" charset="0"/>
                <a:cs typeface="Times New Roman" panose="02020603050405020304" pitchFamily="18" charset="0"/>
              </a:rPr>
              <a:t>внешней </a:t>
            </a:r>
            <a:r>
              <a:rPr lang="ru-RU" dirty="0" smtClean="0">
                <a:latin typeface="Times New Roman" panose="02020603050405020304" pitchFamily="18" charset="0"/>
                <a:cs typeface="Times New Roman" panose="02020603050405020304" pitchFamily="18" charset="0"/>
              </a:rPr>
              <a:t>и оперативной </a:t>
            </a:r>
            <a:r>
              <a:rPr lang="ru-RU" dirty="0">
                <a:latin typeface="Times New Roman" panose="02020603050405020304" pitchFamily="18" charset="0"/>
                <a:cs typeface="Times New Roman" panose="02020603050405020304" pitchFamily="18" charset="0"/>
              </a:rPr>
              <a:t>памяти компьютера не предъявляется. </a:t>
            </a:r>
          </a:p>
        </p:txBody>
      </p:sp>
      <p:pic>
        <p:nvPicPr>
          <p:cNvPr id="30722" name="Picture 2" descr="https://www.comp-web-pro.ru/wp-content/uploads/2015/07/kak-samostoyatelno-ochistit-operativnuyu-pamyat-kompyuter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223" y="3925655"/>
            <a:ext cx="4032448" cy="2669481"/>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4" descr="https://zworkstation.ru/wa-data/public/shop/products/04/06/604/images/2355/2355.750x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072" y="4100541"/>
            <a:ext cx="3384376" cy="231970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060" y="1087722"/>
            <a:ext cx="7735059" cy="4027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0355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44624"/>
            <a:ext cx="8779134" cy="432048"/>
          </a:xfrm>
        </p:spPr>
        <p:txBody>
          <a:bodyPr>
            <a:normAutofit fontScale="90000"/>
          </a:bodyPr>
          <a:lstStyle/>
          <a:p>
            <a:r>
              <a:rPr lang="ru-RU" sz="2800" b="1" dirty="0">
                <a:latin typeface="Times New Roman" pitchFamily="18" charset="0"/>
                <a:cs typeface="Times New Roman" pitchFamily="18" charset="0"/>
              </a:rPr>
              <a:t>Автоматизация проектирования </a:t>
            </a:r>
            <a:r>
              <a:rPr lang="ru-RU" sz="2800" b="1" dirty="0" smtClean="0">
                <a:latin typeface="Times New Roman" pitchFamily="18" charset="0"/>
                <a:cs typeface="Times New Roman" pitchFamily="18" charset="0"/>
              </a:rPr>
              <a:t>БД</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47</a:t>
            </a:r>
            <a:endParaRPr lang="ru-RU" dirty="0"/>
          </a:p>
        </p:txBody>
      </p:sp>
      <p:sp>
        <p:nvSpPr>
          <p:cNvPr id="3" name="Прямоугольник 2"/>
          <p:cNvSpPr/>
          <p:nvPr/>
        </p:nvSpPr>
        <p:spPr>
          <a:xfrm>
            <a:off x="323528" y="404664"/>
            <a:ext cx="8562280" cy="2862322"/>
          </a:xfrm>
          <a:prstGeom prst="rect">
            <a:avLst/>
          </a:prstGeom>
        </p:spPr>
        <p:txBody>
          <a:bodyPr wrap="square">
            <a:spAutoFit/>
          </a:bodyPr>
          <a:lstStyle/>
          <a:p>
            <a:pPr algn="just"/>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Функциональное </a:t>
            </a:r>
            <a:r>
              <a:rPr lang="ru-RU" dirty="0">
                <a:latin typeface="Times New Roman" panose="02020603050405020304" pitchFamily="18" charset="0"/>
                <a:cs typeface="Times New Roman" panose="02020603050405020304" pitchFamily="18" charset="0"/>
              </a:rPr>
              <a:t>ядро систем автоматизированного проектирования (САПР) БД строится как совокупность взаимосвязанных модулей </a:t>
            </a:r>
            <a:r>
              <a:rPr lang="ru-RU" dirty="0" smtClean="0">
                <a:latin typeface="Times New Roman" panose="02020603050405020304" pitchFamily="18" charset="0"/>
                <a:cs typeface="Times New Roman" panose="02020603050405020304" pitchFamily="18" charset="0"/>
              </a:rPr>
              <a:t>инфологического </a:t>
            </a:r>
            <a:r>
              <a:rPr lang="ru-RU" dirty="0">
                <a:latin typeface="Times New Roman" panose="02020603050405020304" pitchFamily="18" charset="0"/>
                <a:cs typeface="Times New Roman" panose="02020603050405020304" pitchFamily="18" charset="0"/>
              </a:rPr>
              <a:t>моделирования, проектирования схем и физической организации БД</a:t>
            </a:r>
            <a:r>
              <a:rPr lang="ru-RU" dirty="0" smtClean="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Существующие </a:t>
            </a:r>
            <a:r>
              <a:rPr lang="ru-RU" dirty="0">
                <a:latin typeface="Times New Roman" panose="02020603050405020304" pitchFamily="18" charset="0"/>
                <a:cs typeface="Times New Roman" panose="02020603050405020304" pitchFamily="18" charset="0"/>
              </a:rPr>
              <a:t>в настоящее время САПР БД строятся как человеко-машинные экспертные системы. В первую очередь это определяется слабо </a:t>
            </a:r>
            <a:r>
              <a:rPr lang="ru-RU" dirty="0" smtClean="0">
                <a:latin typeface="Times New Roman" panose="02020603050405020304" pitchFamily="18" charset="0"/>
                <a:cs typeface="Times New Roman" panose="02020603050405020304" pitchFamily="18" charset="0"/>
              </a:rPr>
              <a:t>поддающимся </a:t>
            </a:r>
            <a:r>
              <a:rPr lang="ru-RU" dirty="0">
                <a:latin typeface="Times New Roman" panose="02020603050405020304" pitchFamily="18" charset="0"/>
                <a:cs typeface="Times New Roman" panose="02020603050405020304" pitchFamily="18" charset="0"/>
              </a:rPr>
              <a:t>формализации процессом синтеза инфологического описания </a:t>
            </a:r>
            <a:r>
              <a:rPr lang="ru-RU" b="1" i="1" dirty="0" smtClean="0">
                <a:latin typeface="Times New Roman" panose="02020603050405020304" pitchFamily="18" charset="0"/>
                <a:cs typeface="Times New Roman" panose="02020603050405020304" pitchFamily="18" charset="0"/>
              </a:rPr>
              <a:t>предметной области</a:t>
            </a:r>
            <a:r>
              <a:rPr lang="ru-RU" dirty="0" smtClean="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т.е. преобразования неформальных представлений реального мира в </a:t>
            </a:r>
            <a:r>
              <a:rPr lang="ru-RU" dirty="0" smtClean="0">
                <a:latin typeface="Times New Roman" panose="02020603050405020304" pitchFamily="18" charset="0"/>
                <a:cs typeface="Times New Roman" panose="02020603050405020304" pitchFamily="18" charset="0"/>
              </a:rPr>
              <a:t>формальные </a:t>
            </a:r>
            <a:r>
              <a:rPr lang="ru-RU" dirty="0">
                <a:latin typeface="Times New Roman" panose="02020603050405020304" pitchFamily="18" charset="0"/>
                <a:cs typeface="Times New Roman" panose="02020603050405020304" pitchFamily="18" charset="0"/>
              </a:rPr>
              <a:t>категории. Этот процесс выполняется экспертом – специалистом в той или иной </a:t>
            </a:r>
            <a:r>
              <a:rPr lang="ru-RU" b="1" i="1" dirty="0" smtClean="0">
                <a:latin typeface="Times New Roman" panose="02020603050405020304" pitchFamily="18" charset="0"/>
                <a:cs typeface="Times New Roman" panose="02020603050405020304" pitchFamily="18" charset="0"/>
              </a:rPr>
              <a:t>предметной области</a:t>
            </a:r>
            <a:r>
              <a:rPr lang="ru-RU" dirty="0" smtClean="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Поэтому все проблемы, которые характерны для формирования </a:t>
            </a:r>
            <a:r>
              <a:rPr lang="ru-RU" dirty="0" smtClean="0">
                <a:latin typeface="Times New Roman" panose="02020603050405020304" pitchFamily="18" charset="0"/>
                <a:cs typeface="Times New Roman" panose="02020603050405020304" pitchFamily="18" charset="0"/>
              </a:rPr>
              <a:t>базы </a:t>
            </a:r>
            <a:r>
              <a:rPr lang="ru-RU" dirty="0">
                <a:latin typeface="Times New Roman" panose="02020603050405020304" pitchFamily="18" charset="0"/>
                <a:cs typeface="Times New Roman" panose="02020603050405020304" pitchFamily="18" charset="0"/>
              </a:rPr>
              <a:t>знаний экспертной системы, возникают и в случае САПР БД.</a:t>
            </a:r>
          </a:p>
        </p:txBody>
      </p:sp>
      <p:pic>
        <p:nvPicPr>
          <p:cNvPr id="31746" name="Picture 2" descr="Чертеж и 3d модель в САПР"/>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39752" y="3356992"/>
            <a:ext cx="4752528" cy="3363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59893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116632"/>
            <a:ext cx="8779134" cy="504056"/>
          </a:xfrm>
        </p:spPr>
        <p:txBody>
          <a:bodyPr>
            <a:normAutofit fontScale="90000"/>
          </a:bodyPr>
          <a:lstStyle/>
          <a:p>
            <a:r>
              <a:rPr lang="ru-RU" sz="2800" b="1" dirty="0">
                <a:latin typeface="Times New Roman" pitchFamily="18" charset="0"/>
                <a:cs typeface="Times New Roman" pitchFamily="18" charset="0"/>
              </a:rPr>
              <a:t>Автоматизация проектирования </a:t>
            </a:r>
            <a:r>
              <a:rPr lang="ru-RU" sz="2800" b="1" dirty="0" smtClean="0">
                <a:latin typeface="Times New Roman" pitchFamily="18" charset="0"/>
                <a:cs typeface="Times New Roman" pitchFamily="18" charset="0"/>
              </a:rPr>
              <a:t>БД</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48</a:t>
            </a:r>
            <a:endParaRPr lang="ru-RU" dirty="0"/>
          </a:p>
        </p:txBody>
      </p:sp>
      <p:sp>
        <p:nvSpPr>
          <p:cNvPr id="3" name="Прямоугольник 2"/>
          <p:cNvSpPr/>
          <p:nvPr/>
        </p:nvSpPr>
        <p:spPr>
          <a:xfrm>
            <a:off x="323528" y="700734"/>
            <a:ext cx="8208912" cy="2031325"/>
          </a:xfrm>
          <a:prstGeom prst="rect">
            <a:avLst/>
          </a:prstGeom>
        </p:spPr>
        <p:txBody>
          <a:bodyPr wrap="square">
            <a:spAutoFit/>
          </a:bodyPr>
          <a:lstStyle/>
          <a:p>
            <a:pPr algn="just"/>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Характерной </a:t>
            </a:r>
            <a:r>
              <a:rPr lang="ru-RU" dirty="0">
                <a:latin typeface="Times New Roman" panose="02020603050405020304" pitchFamily="18" charset="0"/>
                <a:cs typeface="Times New Roman" panose="02020603050405020304" pitchFamily="18" charset="0"/>
              </a:rPr>
              <a:t>особенностью САПР БД является её ориентация на </a:t>
            </a:r>
            <a:r>
              <a:rPr lang="ru-RU" dirty="0" smtClean="0">
                <a:latin typeface="Times New Roman" panose="02020603050405020304" pitchFamily="18" charset="0"/>
                <a:cs typeface="Times New Roman" panose="02020603050405020304" pitchFamily="18" charset="0"/>
              </a:rPr>
              <a:t>коллективное </a:t>
            </a:r>
            <a:r>
              <a:rPr lang="ru-RU" dirty="0">
                <a:latin typeface="Times New Roman" panose="02020603050405020304" pitchFamily="18" charset="0"/>
                <a:cs typeface="Times New Roman" panose="02020603050405020304" pitchFamily="18" charset="0"/>
              </a:rPr>
              <a:t>творчество и продолжительность самого процесса проектирования, предполагающего множество итераций. Это находит своё отражение в наличии журнала проектирования и других средств, обеспечивающих ведение и </a:t>
            </a:r>
            <a:r>
              <a:rPr lang="ru-RU" dirty="0" smtClean="0">
                <a:latin typeface="Times New Roman" panose="02020603050405020304" pitchFamily="18" charset="0"/>
                <a:cs typeface="Times New Roman" panose="02020603050405020304" pitchFamily="18" charset="0"/>
              </a:rPr>
              <a:t>коллективное </a:t>
            </a:r>
            <a:r>
              <a:rPr lang="ru-RU" dirty="0">
                <a:latin typeface="Times New Roman" panose="02020603050405020304" pitchFamily="18" charset="0"/>
                <a:cs typeface="Times New Roman" panose="02020603050405020304" pitchFamily="18" charset="0"/>
              </a:rPr>
              <a:t>использование исходных данных, промежуточных и окончательных </a:t>
            </a:r>
            <a:r>
              <a:rPr lang="ru-RU" dirty="0" smtClean="0">
                <a:latin typeface="Times New Roman" panose="02020603050405020304" pitchFamily="18" charset="0"/>
                <a:cs typeface="Times New Roman" panose="02020603050405020304" pitchFamily="18" charset="0"/>
              </a:rPr>
              <a:t>результатов </a:t>
            </a:r>
            <a:r>
              <a:rPr lang="ru-RU" dirty="0">
                <a:latin typeface="Times New Roman" panose="02020603050405020304" pitchFamily="18" charset="0"/>
                <a:cs typeface="Times New Roman" panose="02020603050405020304" pitchFamily="18" charset="0"/>
              </a:rPr>
              <a:t>проектирования. Общая структура САПР БД приведена на </a:t>
            </a:r>
            <a:r>
              <a:rPr lang="ru-RU" dirty="0" smtClean="0">
                <a:latin typeface="Times New Roman" panose="02020603050405020304" pitchFamily="18" charset="0"/>
                <a:cs typeface="Times New Roman" panose="02020603050405020304" pitchFamily="18" charset="0"/>
              </a:rPr>
              <a:t>рисунке ниже.</a:t>
            </a:r>
            <a:endParaRPr lang="en-US" dirty="0" smtClean="0">
              <a:latin typeface="Times New Roman" panose="02020603050405020304" pitchFamily="18" charset="0"/>
              <a:cs typeface="Times New Roman" panose="02020603050405020304" pitchFamily="18"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292" y="2996952"/>
            <a:ext cx="7814148" cy="3024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Прямоугольник 4"/>
          <p:cNvSpPr/>
          <p:nvPr/>
        </p:nvSpPr>
        <p:spPr>
          <a:xfrm>
            <a:off x="3559819" y="6212051"/>
            <a:ext cx="2637710" cy="338554"/>
          </a:xfrm>
          <a:prstGeom prst="rect">
            <a:avLst/>
          </a:prstGeom>
        </p:spPr>
        <p:txBody>
          <a:bodyPr wrap="none">
            <a:spAutoFit/>
          </a:bodyPr>
          <a:lstStyle/>
          <a:p>
            <a:r>
              <a:rPr lang="ru-RU" sz="1600" dirty="0">
                <a:latin typeface="Times New Roman" panose="02020603050405020304" pitchFamily="18" charset="0"/>
                <a:cs typeface="Times New Roman" panose="02020603050405020304" pitchFamily="18" charset="0"/>
              </a:rPr>
              <a:t>Общая структура САПР БД </a:t>
            </a:r>
          </a:p>
        </p:txBody>
      </p:sp>
    </p:spTree>
    <p:extLst>
      <p:ext uri="{BB962C8B-B14F-4D97-AF65-F5344CB8AC3E}">
        <p14:creationId xmlns:p14="http://schemas.microsoft.com/office/powerpoint/2010/main" val="3012043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116632"/>
            <a:ext cx="8779134" cy="504056"/>
          </a:xfrm>
        </p:spPr>
        <p:txBody>
          <a:bodyPr>
            <a:normAutofit fontScale="90000"/>
          </a:bodyPr>
          <a:lstStyle/>
          <a:p>
            <a:r>
              <a:rPr lang="ru-RU" sz="2800" b="1" dirty="0">
                <a:latin typeface="Times New Roman" pitchFamily="18" charset="0"/>
                <a:cs typeface="Times New Roman" pitchFamily="18" charset="0"/>
              </a:rPr>
              <a:t>Автоматизация проектирования </a:t>
            </a:r>
            <a:r>
              <a:rPr lang="ru-RU" sz="2800" b="1" dirty="0" smtClean="0">
                <a:latin typeface="Times New Roman" pitchFamily="18" charset="0"/>
                <a:cs typeface="Times New Roman" pitchFamily="18" charset="0"/>
              </a:rPr>
              <a:t>БД</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49</a:t>
            </a:r>
            <a:endParaRPr lang="ru-RU" dirty="0"/>
          </a:p>
        </p:txBody>
      </p:sp>
      <p:sp>
        <p:nvSpPr>
          <p:cNvPr id="6" name="Прямоугольник 5"/>
          <p:cNvSpPr/>
          <p:nvPr/>
        </p:nvSpPr>
        <p:spPr>
          <a:xfrm>
            <a:off x="395537" y="639630"/>
            <a:ext cx="8431762" cy="923330"/>
          </a:xfrm>
          <a:prstGeom prst="rect">
            <a:avLst/>
          </a:prstGeom>
        </p:spPr>
        <p:txBody>
          <a:bodyPr wrap="square">
            <a:spAutoFit/>
          </a:bodyPr>
          <a:lstStyle/>
          <a:p>
            <a:r>
              <a:rPr lang="en-US" dirty="0" smtClean="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В </a:t>
            </a:r>
            <a:r>
              <a:rPr lang="ru-RU" dirty="0">
                <a:latin typeface="Times New Roman" panose="02020603050405020304" pitchFamily="18" charset="0"/>
                <a:cs typeface="Times New Roman" panose="02020603050405020304" pitchFamily="18" charset="0"/>
              </a:rPr>
              <a:t>настоящее время создан ряд САПР БД, которые называются CASE–средствами. В качестве примеров таких систем можно привести </a:t>
            </a:r>
            <a:r>
              <a:rPr lang="ru-RU" dirty="0" err="1">
                <a:latin typeface="Times New Roman" panose="02020603050405020304" pitchFamily="18" charset="0"/>
                <a:cs typeface="Times New Roman" panose="02020603050405020304" pitchFamily="18" charset="0"/>
              </a:rPr>
              <a:t>ERWin</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BPWin</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Designer</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Oracle</a:t>
            </a:r>
            <a:r>
              <a:rPr lang="ru-RU" dirty="0">
                <a:latin typeface="Times New Roman" panose="02020603050405020304" pitchFamily="18" charset="0"/>
                <a:cs typeface="Times New Roman" panose="02020603050405020304" pitchFamily="18" charset="0"/>
              </a:rPr>
              <a:t>) и др</a:t>
            </a:r>
            <a:r>
              <a:rPr lang="ru-RU" dirty="0" smtClean="0">
                <a:latin typeface="Times New Roman" panose="02020603050405020304" pitchFamily="18" charset="0"/>
                <a:cs typeface="Times New Roman" panose="02020603050405020304" pitchFamily="18" charset="0"/>
              </a:rPr>
              <a:t>.</a:t>
            </a:r>
            <a:endParaRPr lang="ru-RU" dirty="0"/>
          </a:p>
        </p:txBody>
      </p:sp>
      <p:pic>
        <p:nvPicPr>
          <p:cNvPr id="32770" name="Picture 2" descr="https://upload.wikimedia.org/wikipedia/commons/thumb/7/7f/Erwin_logo.png/1598px-Erwin_logo.png?201710021330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0375" y="1675146"/>
            <a:ext cx="2961698" cy="1056425"/>
          </a:xfrm>
          <a:prstGeom prst="rect">
            <a:avLst/>
          </a:prstGeom>
          <a:noFill/>
          <a:extLst>
            <a:ext uri="{909E8E84-426E-40DD-AFC4-6F175D3DCCD1}">
              <a14:hiddenFill xmlns:a14="http://schemas.microsoft.com/office/drawing/2010/main">
                <a:solidFill>
                  <a:srgbClr val="FFFFFF"/>
                </a:solidFill>
              </a14:hiddenFill>
            </a:ext>
          </a:extLst>
        </p:spPr>
      </p:pic>
      <p:pic>
        <p:nvPicPr>
          <p:cNvPr id="327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266" y="2993744"/>
            <a:ext cx="3528392" cy="2660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773" name="Picture 5" descr="https://i.pinimg.com/originals/6d/d4/3e/6dd43e9db7181724d4e9eb286865f51c.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6016" y="2564904"/>
            <a:ext cx="2810535" cy="2107901"/>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7" descr="http://www.geek4arab.com/vb/imgcache/8687.imgcach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32776"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23928" y="5087618"/>
            <a:ext cx="3024336" cy="16630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descr="https://avatars.mds.yandex.net/i?id=5230696c22abc08f18f6444fc0fba23c-5234671-images-thumbs&amp;n=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9912" y="1340768"/>
            <a:ext cx="4572000" cy="1524001"/>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16216" y="4873331"/>
            <a:ext cx="2438400"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3387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100" name="Picture 4" descr="Персональный суперкомпьютер STSS Flagman WX240T4.5-008L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7662" y="2836352"/>
            <a:ext cx="2304256" cy="1728193"/>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p:cNvSpPr>
            <a:spLocks noGrp="1"/>
          </p:cNvSpPr>
          <p:nvPr>
            <p:ph type="title"/>
          </p:nvPr>
        </p:nvSpPr>
        <p:spPr>
          <a:xfrm>
            <a:off x="199008" y="44624"/>
            <a:ext cx="8779134" cy="504056"/>
          </a:xfrm>
        </p:spPr>
        <p:txBody>
          <a:bodyPr>
            <a:normAutofit fontScale="90000"/>
          </a:bodyPr>
          <a:lstStyle/>
          <a:p>
            <a:r>
              <a:rPr lang="ru-RU" sz="2800" b="1" dirty="0" smtClean="0">
                <a:latin typeface="Times New Roman" pitchFamily="18" charset="0"/>
                <a:cs typeface="Times New Roman" pitchFamily="18" charset="0"/>
              </a:rPr>
              <a:t>Что входит в состав ИС?</a:t>
            </a:r>
            <a:endParaRPr lang="ru-RU" sz="2800" b="1" dirty="0"/>
          </a:p>
        </p:txBody>
      </p:sp>
      <p:sp>
        <p:nvSpPr>
          <p:cNvPr id="4" name="TextBox 3"/>
          <p:cNvSpPr txBox="1"/>
          <p:nvPr/>
        </p:nvSpPr>
        <p:spPr>
          <a:xfrm>
            <a:off x="8676456" y="6381328"/>
            <a:ext cx="301686" cy="369332"/>
          </a:xfrm>
          <a:prstGeom prst="rect">
            <a:avLst/>
          </a:prstGeom>
          <a:noFill/>
        </p:spPr>
        <p:txBody>
          <a:bodyPr wrap="none" rtlCol="0">
            <a:spAutoFit/>
          </a:bodyPr>
          <a:lstStyle/>
          <a:p>
            <a:r>
              <a:rPr lang="ru-RU" dirty="0" smtClean="0"/>
              <a:t>5</a:t>
            </a:r>
            <a:endParaRPr lang="ru-RU" dirty="0"/>
          </a:p>
        </p:txBody>
      </p:sp>
      <p:sp>
        <p:nvSpPr>
          <p:cNvPr id="3" name="Прямоугольник 2"/>
          <p:cNvSpPr/>
          <p:nvPr/>
        </p:nvSpPr>
        <p:spPr>
          <a:xfrm>
            <a:off x="251519" y="764704"/>
            <a:ext cx="8575779" cy="2031325"/>
          </a:xfrm>
          <a:prstGeom prst="rect">
            <a:avLst/>
          </a:prstGeom>
        </p:spPr>
        <p:txBody>
          <a:bodyPr wrap="square">
            <a:spAutoFit/>
          </a:bodyPr>
          <a:lstStyle/>
          <a:p>
            <a:r>
              <a:rPr lang="ru-RU" dirty="0">
                <a:latin typeface="Times New Roman" panose="02020603050405020304" pitchFamily="18" charset="0"/>
                <a:cs typeface="Times New Roman" panose="02020603050405020304" pitchFamily="18" charset="0"/>
              </a:rPr>
              <a:t>	База данных – хотя и ключевая, но далеко не единственная составная часть </a:t>
            </a:r>
            <a:r>
              <a:rPr lang="ru-RU" dirty="0" smtClean="0">
                <a:latin typeface="Times New Roman" panose="02020603050405020304" pitchFamily="18" charset="0"/>
                <a:cs typeface="Times New Roman" panose="02020603050405020304" pitchFamily="18" charset="0"/>
              </a:rPr>
              <a:t>информационной системы</a:t>
            </a:r>
            <a:r>
              <a:rPr lang="ru-RU" dirty="0">
                <a:latin typeface="Times New Roman" panose="02020603050405020304" pitchFamily="18" charset="0"/>
                <a:cs typeface="Times New Roman" panose="02020603050405020304" pitchFamily="18" charset="0"/>
              </a:rPr>
              <a:t>. Помимо БД, в типичную информационную систему </a:t>
            </a:r>
            <a:r>
              <a:rPr lang="ru-RU" dirty="0" smtClean="0">
                <a:latin typeface="Times New Roman" panose="02020603050405020304" pitchFamily="18" charset="0"/>
                <a:cs typeface="Times New Roman" panose="02020603050405020304" pitchFamily="18" charset="0"/>
              </a:rPr>
              <a:t>входят:</a:t>
            </a:r>
          </a:p>
          <a:p>
            <a:pPr marL="342900" indent="-342900">
              <a:buFont typeface="+mj-lt"/>
              <a:buAutoNum type="arabicPeriod"/>
            </a:pPr>
            <a:r>
              <a:rPr lang="ru-RU" dirty="0" smtClean="0">
                <a:latin typeface="Times New Roman" panose="02020603050405020304" pitchFamily="18" charset="0"/>
                <a:cs typeface="Times New Roman" panose="02020603050405020304" pitchFamily="18" charset="0"/>
              </a:rPr>
              <a:t>программное </a:t>
            </a:r>
            <a:r>
              <a:rPr lang="ru-RU" dirty="0">
                <a:latin typeface="Times New Roman" panose="02020603050405020304" pitchFamily="18" charset="0"/>
                <a:cs typeface="Times New Roman" panose="02020603050405020304" pitchFamily="18" charset="0"/>
              </a:rPr>
              <a:t>обеспечение поддержки </a:t>
            </a:r>
            <a:r>
              <a:rPr lang="ru-RU" dirty="0" smtClean="0">
                <a:latin typeface="Times New Roman" panose="02020603050405020304" pitchFamily="18" charset="0"/>
                <a:cs typeface="Times New Roman" panose="02020603050405020304" pitchFamily="18" charset="0"/>
              </a:rPr>
              <a:t>БД; </a:t>
            </a:r>
          </a:p>
          <a:p>
            <a:pPr marL="342900" indent="-342900">
              <a:buFont typeface="+mj-lt"/>
              <a:buAutoNum type="arabicPeriod"/>
            </a:pPr>
            <a:r>
              <a:rPr lang="ru-RU" dirty="0" smtClean="0">
                <a:latin typeface="Times New Roman" panose="02020603050405020304" pitchFamily="18" charset="0"/>
                <a:cs typeface="Times New Roman" panose="02020603050405020304" pitchFamily="18" charset="0"/>
              </a:rPr>
              <a:t>аппаратное обеспечение; </a:t>
            </a:r>
          </a:p>
          <a:p>
            <a:pPr marL="342900" indent="-342900">
              <a:buFont typeface="+mj-lt"/>
              <a:buAutoNum type="arabicPeriod"/>
            </a:pPr>
            <a:r>
              <a:rPr lang="ru-RU" dirty="0" smtClean="0">
                <a:latin typeface="Times New Roman" panose="02020603050405020304" pitchFamily="18" charset="0"/>
                <a:cs typeface="Times New Roman" panose="02020603050405020304" pitchFamily="18" charset="0"/>
              </a:rPr>
              <a:t>прикладное ПО;</a:t>
            </a:r>
          </a:p>
          <a:p>
            <a:pPr marL="342900" indent="-342900">
              <a:buFont typeface="+mj-lt"/>
              <a:buAutoNum type="arabicPeriod"/>
            </a:pPr>
            <a:r>
              <a:rPr lang="ru-RU" dirty="0" smtClean="0">
                <a:latin typeface="Times New Roman" panose="02020603050405020304" pitchFamily="18" charset="0"/>
                <a:cs typeface="Times New Roman" panose="02020603050405020304" pitchFamily="18" charset="0"/>
              </a:rPr>
              <a:t>эксплуатирующий </a:t>
            </a:r>
            <a:r>
              <a:rPr lang="ru-RU" dirty="0">
                <a:latin typeface="Times New Roman" panose="02020603050405020304" pitchFamily="18" charset="0"/>
                <a:cs typeface="Times New Roman" panose="02020603050405020304" pitchFamily="18" charset="0"/>
              </a:rPr>
              <a:t>систему персонал.</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1058" y="1556792"/>
            <a:ext cx="4117084" cy="2736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473" y="3789040"/>
            <a:ext cx="3168352" cy="28931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2120" y="4955827"/>
            <a:ext cx="2364933" cy="16101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2443" y="4653136"/>
            <a:ext cx="544286" cy="1008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527096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116632"/>
            <a:ext cx="8779134" cy="504056"/>
          </a:xfrm>
        </p:spPr>
        <p:txBody>
          <a:bodyPr>
            <a:normAutofit fontScale="90000"/>
          </a:bodyPr>
          <a:lstStyle/>
          <a:p>
            <a:r>
              <a:rPr lang="ru-RU" sz="2800" b="1" dirty="0" err="1" smtClean="0">
                <a:latin typeface="Times New Roman" pitchFamily="18" charset="0"/>
                <a:cs typeface="Times New Roman" pitchFamily="18" charset="0"/>
              </a:rPr>
              <a:t>Подытог</a:t>
            </a:r>
            <a:endParaRPr lang="ru-RU" sz="2800" b="1" dirty="0"/>
          </a:p>
        </p:txBody>
      </p:sp>
      <p:sp>
        <p:nvSpPr>
          <p:cNvPr id="4" name="TextBox 3"/>
          <p:cNvSpPr txBox="1"/>
          <p:nvPr/>
        </p:nvSpPr>
        <p:spPr>
          <a:xfrm>
            <a:off x="8676456" y="6381328"/>
            <a:ext cx="418704" cy="369332"/>
          </a:xfrm>
          <a:prstGeom prst="rect">
            <a:avLst/>
          </a:prstGeom>
          <a:noFill/>
        </p:spPr>
        <p:txBody>
          <a:bodyPr wrap="none" rtlCol="0">
            <a:spAutoFit/>
          </a:bodyPr>
          <a:lstStyle/>
          <a:p>
            <a:r>
              <a:rPr lang="ru-RU" dirty="0" smtClean="0"/>
              <a:t>50</a:t>
            </a:r>
            <a:endParaRPr lang="ru-RU" dirty="0"/>
          </a:p>
        </p:txBody>
      </p:sp>
      <p:sp>
        <p:nvSpPr>
          <p:cNvPr id="6" name="Прямоугольник 5"/>
          <p:cNvSpPr/>
          <p:nvPr/>
        </p:nvSpPr>
        <p:spPr>
          <a:xfrm>
            <a:off x="375521" y="620688"/>
            <a:ext cx="8431763" cy="2308324"/>
          </a:xfrm>
          <a:prstGeom prst="rect">
            <a:avLst/>
          </a:prstGeom>
        </p:spPr>
        <p:txBody>
          <a:bodyPr wrap="square">
            <a:spAutoFit/>
          </a:bodyPr>
          <a:lstStyle/>
          <a:p>
            <a:pPr algn="just"/>
            <a:r>
              <a:rPr lang="ru-RU" dirty="0">
                <a:latin typeface="Times New Roman" panose="02020603050405020304" pitchFamily="18" charset="0"/>
                <a:cs typeface="Times New Roman" panose="02020603050405020304" pitchFamily="18" charset="0"/>
              </a:rPr>
              <a:t>	Процесс проектирования и реализации жизнеспособной БД содержит</a:t>
            </a:r>
          </a:p>
          <a:p>
            <a:pPr algn="just"/>
            <a:r>
              <a:rPr lang="ru-RU" dirty="0">
                <a:latin typeface="Times New Roman" panose="02020603050405020304" pitchFamily="18" charset="0"/>
                <a:cs typeface="Times New Roman" panose="02020603050405020304" pitchFamily="18" charset="0"/>
              </a:rPr>
              <a:t>серию этапов, включающих планирование разработки, </a:t>
            </a:r>
            <a:r>
              <a:rPr lang="ru-RU" dirty="0" smtClean="0">
                <a:latin typeface="Times New Roman" panose="02020603050405020304" pitchFamily="18" charset="0"/>
                <a:cs typeface="Times New Roman" panose="02020603050405020304" pitchFamily="18" charset="0"/>
              </a:rPr>
              <a:t>определение и </a:t>
            </a:r>
            <a:r>
              <a:rPr lang="ru-RU" dirty="0">
                <a:latin typeface="Times New Roman" panose="02020603050405020304" pitchFamily="18" charset="0"/>
                <a:cs typeface="Times New Roman" panose="02020603050405020304" pitchFamily="18" charset="0"/>
              </a:rPr>
              <a:t>анализ требований к системе, проектирование БД, выбор </a:t>
            </a:r>
            <a:r>
              <a:rPr lang="ru-RU" dirty="0" smtClean="0">
                <a:latin typeface="Times New Roman" panose="02020603050405020304" pitchFamily="18" charset="0"/>
                <a:cs typeface="Times New Roman" panose="02020603050405020304" pitchFamily="18" charset="0"/>
              </a:rPr>
              <a:t>целевой СУБД</a:t>
            </a:r>
            <a:r>
              <a:rPr lang="ru-RU" dirty="0">
                <a:latin typeface="Times New Roman" panose="02020603050405020304" pitchFamily="18" charset="0"/>
                <a:cs typeface="Times New Roman" panose="02020603050405020304" pitchFamily="18" charset="0"/>
              </a:rPr>
              <a:t>, создание прикладного ПО, тестирование, реализацию, </a:t>
            </a:r>
            <a:r>
              <a:rPr lang="ru-RU" dirty="0" smtClean="0">
                <a:latin typeface="Times New Roman" panose="02020603050405020304" pitchFamily="18" charset="0"/>
                <a:cs typeface="Times New Roman" panose="02020603050405020304" pitchFamily="18" charset="0"/>
              </a:rPr>
              <a:t>эксплуатацию </a:t>
            </a:r>
            <a:r>
              <a:rPr lang="ru-RU" dirty="0">
                <a:latin typeface="Times New Roman" panose="02020603050405020304" pitchFamily="18" charset="0"/>
                <a:cs typeface="Times New Roman" panose="02020603050405020304" pitchFamily="18" charset="0"/>
              </a:rPr>
              <a:t>и сопровождение.</a:t>
            </a:r>
          </a:p>
          <a:p>
            <a:pPr algn="just"/>
            <a:r>
              <a:rPr lang="ru-RU" dirty="0" smtClean="0">
                <a:latin typeface="Times New Roman" panose="02020603050405020304" pitchFamily="18" charset="0"/>
                <a:cs typeface="Times New Roman" panose="02020603050405020304" pitchFamily="18" charset="0"/>
              </a:rPr>
              <a:t>	Перечисленные </a:t>
            </a:r>
            <a:r>
              <a:rPr lang="ru-RU" dirty="0">
                <a:latin typeface="Times New Roman" panose="02020603050405020304" pitchFamily="18" charset="0"/>
                <a:cs typeface="Times New Roman" panose="02020603050405020304" pitchFamily="18" charset="0"/>
              </a:rPr>
              <a:t>этапы обладают итеративными чертами и </a:t>
            </a:r>
            <a:r>
              <a:rPr lang="ru-RU" dirty="0" smtClean="0">
                <a:latin typeface="Times New Roman" panose="02020603050405020304" pitchFamily="18" charset="0"/>
                <a:cs typeface="Times New Roman" panose="02020603050405020304" pitchFamily="18" charset="0"/>
              </a:rPr>
              <a:t>предусматривают возможность </a:t>
            </a:r>
            <a:r>
              <a:rPr lang="ru-RU" dirty="0">
                <a:latin typeface="Times New Roman" panose="02020603050405020304" pitchFamily="18" charset="0"/>
                <a:cs typeface="Times New Roman" panose="02020603050405020304" pitchFamily="18" charset="0"/>
              </a:rPr>
              <a:t>возврата к предыдущему или даже к </a:t>
            </a:r>
            <a:r>
              <a:rPr lang="ru-RU" dirty="0" smtClean="0">
                <a:latin typeface="Times New Roman" panose="02020603050405020304" pitchFamily="18" charset="0"/>
                <a:cs typeface="Times New Roman" panose="02020603050405020304" pitchFamily="18" charset="0"/>
              </a:rPr>
              <a:t>начальному этапу </a:t>
            </a:r>
            <a:r>
              <a:rPr lang="ru-RU" dirty="0">
                <a:latin typeface="Times New Roman" panose="02020603050405020304" pitchFamily="18" charset="0"/>
                <a:cs typeface="Times New Roman" panose="02020603050405020304" pitchFamily="18" charset="0"/>
              </a:rPr>
              <a:t>проектирования в случае невозможности реализовать </a:t>
            </a:r>
            <a:r>
              <a:rPr lang="ru-RU" dirty="0" smtClean="0">
                <a:latin typeface="Times New Roman" panose="02020603050405020304" pitchFamily="18" charset="0"/>
                <a:cs typeface="Times New Roman" panose="02020603050405020304" pitchFamily="18" charset="0"/>
              </a:rPr>
              <a:t>пожелания заказчика </a:t>
            </a:r>
            <a:r>
              <a:rPr lang="ru-RU" dirty="0">
                <a:latin typeface="Times New Roman" panose="02020603050405020304" pitchFamily="18" charset="0"/>
                <a:cs typeface="Times New Roman" panose="02020603050405020304" pitchFamily="18" charset="0"/>
              </a:rPr>
              <a:t>к проекту в заданном объеме и с требуемым качеством.</a:t>
            </a:r>
            <a:endParaRPr lang="ru-RU" dirty="0" smtClean="0">
              <a:latin typeface="Times New Roman" panose="02020603050405020304" pitchFamily="18" charset="0"/>
              <a:cs typeface="Times New Roman" panose="02020603050405020304" pitchFamily="18"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2959367"/>
            <a:ext cx="6456352" cy="883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3250" y="3919695"/>
            <a:ext cx="2736304" cy="16903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5781525"/>
            <a:ext cx="5905500" cy="28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696" y="6206934"/>
            <a:ext cx="5935358" cy="543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460452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116632"/>
            <a:ext cx="8686800" cy="504056"/>
          </a:xfrm>
        </p:spPr>
        <p:txBody>
          <a:bodyPr>
            <a:normAutofit/>
          </a:bodyPr>
          <a:lstStyle/>
          <a:p>
            <a:r>
              <a:rPr lang="ru-RU" sz="2500" b="1" dirty="0" smtClean="0">
                <a:latin typeface="Times New Roman" pitchFamily="18" charset="0"/>
                <a:cs typeface="Times New Roman" pitchFamily="18" charset="0"/>
              </a:rPr>
              <a:t>Литература</a:t>
            </a:r>
            <a:endParaRPr lang="ru-RU" sz="2500" b="1" dirty="0"/>
          </a:p>
        </p:txBody>
      </p:sp>
      <p:sp>
        <p:nvSpPr>
          <p:cNvPr id="3" name="Прямоугольник 2"/>
          <p:cNvSpPr/>
          <p:nvPr/>
        </p:nvSpPr>
        <p:spPr>
          <a:xfrm>
            <a:off x="323528" y="620688"/>
            <a:ext cx="8562280" cy="3416320"/>
          </a:xfrm>
          <a:prstGeom prst="rect">
            <a:avLst/>
          </a:prstGeom>
        </p:spPr>
        <p:txBody>
          <a:bodyPr wrap="square">
            <a:spAutoFit/>
          </a:bodyPr>
          <a:lstStyle/>
          <a:p>
            <a:pPr marL="342900" indent="-342900" algn="just">
              <a:buFont typeface="+mj-lt"/>
              <a:buAutoNum type="arabicPeriod"/>
            </a:pPr>
            <a:r>
              <a:rPr lang="ru-RU" dirty="0" smtClean="0">
                <a:latin typeface="Times New Roman" panose="02020603050405020304" pitchFamily="18" charset="0"/>
                <a:cs typeface="Times New Roman" panose="02020603050405020304" pitchFamily="18" charset="0"/>
              </a:rPr>
              <a:t>В</a:t>
            </a:r>
            <a:r>
              <a:rPr lang="ru-RU" dirty="0">
                <a:latin typeface="Times New Roman" panose="02020603050405020304" pitchFamily="18" charset="0"/>
                <a:cs typeface="Times New Roman" panose="02020603050405020304" pitchFamily="18" charset="0"/>
              </a:rPr>
              <a:t>. В. Скакун </a:t>
            </a:r>
            <a:r>
              <a:rPr lang="ru-RU" dirty="0" smtClean="0">
                <a:latin typeface="Times New Roman" panose="02020603050405020304" pitchFamily="18" charset="0"/>
                <a:cs typeface="Times New Roman" panose="02020603050405020304" pitchFamily="18" charset="0"/>
              </a:rPr>
              <a:t>Защита </a:t>
            </a:r>
            <a:r>
              <a:rPr lang="ru-RU" dirty="0">
                <a:latin typeface="Times New Roman" panose="02020603050405020304" pitchFamily="18" charset="0"/>
                <a:cs typeface="Times New Roman" panose="02020603050405020304" pitchFamily="18" charset="0"/>
              </a:rPr>
              <a:t>информации в базах данных и экспертных системах: пособие для студентов фак. радиофизики и комп. технологий / В. В. Скакун. – Минск: БГУ, 2015. – 140 с.: ил. </a:t>
            </a:r>
            <a:endParaRPr lang="en-US" dirty="0" smtClean="0">
              <a:latin typeface="Times New Roman" panose="02020603050405020304" pitchFamily="18" charset="0"/>
              <a:cs typeface="Times New Roman" panose="02020603050405020304" pitchFamily="18" charset="0"/>
            </a:endParaRPr>
          </a:p>
          <a:p>
            <a:pPr marL="342900" indent="-342900">
              <a:buFont typeface="+mj-lt"/>
              <a:buAutoNum type="arabicPeriod"/>
            </a:pPr>
            <a:r>
              <a:rPr lang="ru-RU" dirty="0" smtClean="0">
                <a:latin typeface="Times New Roman" panose="02020603050405020304" pitchFamily="18" charset="0"/>
                <a:cs typeface="Times New Roman" panose="02020603050405020304" pitchFamily="18" charset="0"/>
              </a:rPr>
              <a:t>Карпова </a:t>
            </a:r>
            <a:r>
              <a:rPr lang="ru-RU" dirty="0">
                <a:latin typeface="Times New Roman" panose="02020603050405020304" pitchFamily="18" charset="0"/>
                <a:cs typeface="Times New Roman" panose="02020603050405020304" pitchFamily="18" charset="0"/>
              </a:rPr>
              <a:t>И.П. Б</a:t>
            </a:r>
            <a:r>
              <a:rPr lang="ru-RU" dirty="0" smtClean="0">
                <a:latin typeface="Times New Roman" panose="02020603050405020304" pitchFamily="18" charset="0"/>
                <a:cs typeface="Times New Roman" panose="02020603050405020304" pitchFamily="18" charset="0"/>
              </a:rPr>
              <a:t>азы </a:t>
            </a:r>
            <a:r>
              <a:rPr lang="ru-RU" dirty="0">
                <a:latin typeface="Times New Roman" panose="02020603050405020304" pitchFamily="18" charset="0"/>
                <a:cs typeface="Times New Roman" panose="02020603050405020304" pitchFamily="18" charset="0"/>
              </a:rPr>
              <a:t>данных. Курс лекций и материалы для практических заданий. – Учебное пособие. – М.: Питер, 2013. – 240 с. </a:t>
            </a:r>
            <a:endParaRPr lang="ru-RU" dirty="0" smtClean="0">
              <a:latin typeface="Times New Roman" panose="02020603050405020304" pitchFamily="18" charset="0"/>
              <a:cs typeface="Times New Roman" panose="02020603050405020304" pitchFamily="18" charset="0"/>
            </a:endParaRPr>
          </a:p>
          <a:p>
            <a:pPr marL="342900" indent="-342900">
              <a:buFont typeface="+mj-lt"/>
              <a:buAutoNum type="arabicPeriod"/>
            </a:pPr>
            <a:r>
              <a:rPr lang="ru-RU" dirty="0">
                <a:latin typeface="Times New Roman" panose="02020603050405020304" pitchFamily="18" charset="0"/>
                <a:cs typeface="Times New Roman" panose="02020603050405020304" pitchFamily="18" charset="0"/>
              </a:rPr>
              <a:t>Осипов Д. </a:t>
            </a:r>
            <a:r>
              <a:rPr lang="ru-RU" dirty="0" smtClean="0">
                <a:latin typeface="Times New Roman" panose="02020603050405020304" pitchFamily="18" charset="0"/>
                <a:cs typeface="Times New Roman" panose="02020603050405020304" pitchFamily="18" charset="0"/>
              </a:rPr>
              <a:t>Л. Технологии </a:t>
            </a:r>
            <a:r>
              <a:rPr lang="ru-RU" dirty="0">
                <a:latin typeface="Times New Roman" panose="02020603050405020304" pitchFamily="18" charset="0"/>
                <a:cs typeface="Times New Roman" panose="02020603050405020304" pitchFamily="18" charset="0"/>
              </a:rPr>
              <a:t>проектирования баз данных. – М.: ДМК Пресс, 2019. </a:t>
            </a:r>
            <a:r>
              <a:rPr lang="ru-RU" dirty="0" smtClean="0">
                <a:latin typeface="Times New Roman" panose="02020603050405020304" pitchFamily="18" charset="0"/>
                <a:cs typeface="Times New Roman" panose="02020603050405020304" pitchFamily="18" charset="0"/>
              </a:rPr>
              <a:t>– 498 </a:t>
            </a:r>
            <a:r>
              <a:rPr lang="ru-RU" dirty="0">
                <a:latin typeface="Times New Roman" panose="02020603050405020304" pitchFamily="18" charset="0"/>
                <a:cs typeface="Times New Roman" panose="02020603050405020304" pitchFamily="18" charset="0"/>
              </a:rPr>
              <a:t>с.: ил</a:t>
            </a:r>
            <a:r>
              <a:rPr lang="ru-RU" dirty="0" smtClean="0">
                <a:latin typeface="Times New Roman" panose="02020603050405020304" pitchFamily="18" charset="0"/>
                <a:cs typeface="Times New Roman" panose="02020603050405020304" pitchFamily="18" charset="0"/>
              </a:rPr>
              <a:t>.</a:t>
            </a:r>
          </a:p>
          <a:p>
            <a:pPr marL="342900" indent="-342900">
              <a:buFont typeface="+mj-lt"/>
              <a:buAutoNum type="arabicPeriod"/>
            </a:pPr>
            <a:r>
              <a:rPr lang="ru-RU" dirty="0" smtClean="0">
                <a:latin typeface="Times New Roman" panose="02020603050405020304" pitchFamily="18" charset="0"/>
                <a:cs typeface="Times New Roman" panose="02020603050405020304" pitchFamily="18" charset="0"/>
              </a:rPr>
              <a:t>Марков А.С., Лисовский К.Ю. Базы данных. Введение в теорию и методологию: Учебник. – М.: Финансы и статистика, 2006. – 512 с.: ил.</a:t>
            </a:r>
          </a:p>
          <a:p>
            <a:pPr marL="342900" indent="-342900">
              <a:buFont typeface="+mj-lt"/>
              <a:buAutoNum type="arabicPeriod"/>
            </a:pPr>
            <a:r>
              <a:rPr lang="ru-RU" dirty="0" smtClean="0">
                <a:latin typeface="Times New Roman" panose="02020603050405020304" pitchFamily="18" charset="0"/>
                <a:cs typeface="Times New Roman" panose="02020603050405020304" pitchFamily="18" charset="0"/>
              </a:rPr>
              <a:t>Джен </a:t>
            </a:r>
            <a:r>
              <a:rPr lang="ru-RU" dirty="0" err="1" smtClean="0">
                <a:latin typeface="Times New Roman" panose="02020603050405020304" pitchFamily="18" charset="0"/>
                <a:cs typeface="Times New Roman" panose="02020603050405020304" pitchFamily="18" charset="0"/>
              </a:rPr>
              <a:t>Л.Харрингтон</a:t>
            </a:r>
            <a:r>
              <a:rPr lang="ru-RU" dirty="0" smtClean="0">
                <a:latin typeface="Times New Roman" panose="02020603050405020304" pitchFamily="18" charset="0"/>
                <a:cs typeface="Times New Roman" panose="02020603050405020304" pitchFamily="18" charset="0"/>
              </a:rPr>
              <a:t> Проектирование реляционных баз данных. Издательство «Лори», 2006</a:t>
            </a:r>
          </a:p>
          <a:p>
            <a:pPr marL="342900" indent="-342900">
              <a:buFont typeface="+mj-lt"/>
              <a:buAutoNum type="arabicPeriod"/>
            </a:pPr>
            <a:r>
              <a:rPr lang="ru-RU" dirty="0" smtClean="0">
                <a:latin typeface="Times New Roman" panose="02020603050405020304" pitchFamily="18" charset="0"/>
                <a:cs typeface="Times New Roman" panose="02020603050405020304" pitchFamily="18" charset="0"/>
              </a:rPr>
              <a:t>Фото из сети Интернет</a:t>
            </a:r>
            <a:endParaRPr lang="en-US"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1655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44624"/>
            <a:ext cx="8779134" cy="504056"/>
          </a:xfrm>
        </p:spPr>
        <p:txBody>
          <a:bodyPr>
            <a:normAutofit fontScale="90000"/>
          </a:bodyPr>
          <a:lstStyle/>
          <a:p>
            <a:r>
              <a:rPr lang="ru-RU" sz="2800" b="1" dirty="0" smtClean="0">
                <a:latin typeface="Times New Roman" pitchFamily="18" charset="0"/>
                <a:cs typeface="Times New Roman" pitchFamily="18" charset="0"/>
              </a:rPr>
              <a:t>Как выбрать программный продукт?</a:t>
            </a:r>
            <a:endParaRPr lang="ru-RU" sz="2800" b="1" dirty="0"/>
          </a:p>
        </p:txBody>
      </p:sp>
      <p:sp>
        <p:nvSpPr>
          <p:cNvPr id="4" name="TextBox 3"/>
          <p:cNvSpPr txBox="1"/>
          <p:nvPr/>
        </p:nvSpPr>
        <p:spPr>
          <a:xfrm>
            <a:off x="8676456" y="6381328"/>
            <a:ext cx="301686" cy="369332"/>
          </a:xfrm>
          <a:prstGeom prst="rect">
            <a:avLst/>
          </a:prstGeom>
          <a:noFill/>
        </p:spPr>
        <p:txBody>
          <a:bodyPr wrap="none" rtlCol="0">
            <a:spAutoFit/>
          </a:bodyPr>
          <a:lstStyle/>
          <a:p>
            <a:r>
              <a:rPr lang="ru-RU" dirty="0" smtClean="0"/>
              <a:t>6</a:t>
            </a:r>
            <a:endParaRPr lang="ru-RU" dirty="0"/>
          </a:p>
        </p:txBody>
      </p:sp>
      <p:sp>
        <p:nvSpPr>
          <p:cNvPr id="3" name="Прямоугольник 2"/>
          <p:cNvSpPr/>
          <p:nvPr/>
        </p:nvSpPr>
        <p:spPr>
          <a:xfrm>
            <a:off x="251519" y="764704"/>
            <a:ext cx="8575779" cy="2862322"/>
          </a:xfrm>
          <a:prstGeom prst="rect">
            <a:avLst/>
          </a:prstGeom>
        </p:spPr>
        <p:txBody>
          <a:bodyPr wrap="square">
            <a:spAutoFit/>
          </a:bodyPr>
          <a:lstStyle/>
          <a:p>
            <a:pPr algn="just"/>
            <a:r>
              <a:rPr lang="ru-RU" dirty="0" smtClean="0">
                <a:latin typeface="Times New Roman" panose="02020603050405020304" pitchFamily="18" charset="0"/>
                <a:cs typeface="Times New Roman" panose="02020603050405020304" pitchFamily="18" charset="0"/>
              </a:rPr>
              <a:t>	Есть </a:t>
            </a:r>
            <a:r>
              <a:rPr lang="ru-RU" dirty="0">
                <a:latin typeface="Times New Roman" panose="02020603050405020304" pitchFamily="18" charset="0"/>
                <a:cs typeface="Times New Roman" panose="02020603050405020304" pitchFamily="18" charset="0"/>
              </a:rPr>
              <a:t>существенная разница между </a:t>
            </a:r>
            <a:r>
              <a:rPr lang="ru-RU" b="1" i="1" dirty="0">
                <a:latin typeface="Times New Roman" panose="02020603050405020304" pitchFamily="18" charset="0"/>
                <a:cs typeface="Times New Roman" panose="02020603050405020304" pitchFamily="18" charset="0"/>
              </a:rPr>
              <a:t>универсальным программным продуктом </a:t>
            </a:r>
            <a:r>
              <a:rPr lang="ru-RU" b="1" i="1" dirty="0" smtClean="0">
                <a:latin typeface="Times New Roman" panose="02020603050405020304" pitchFamily="18" charset="0"/>
                <a:cs typeface="Times New Roman" panose="02020603050405020304" pitchFamily="18" charset="0"/>
              </a:rPr>
              <a:t>стороннего производителя </a:t>
            </a:r>
            <a:r>
              <a:rPr lang="ru-RU" dirty="0">
                <a:latin typeface="Times New Roman" panose="02020603050405020304" pitchFamily="18" charset="0"/>
                <a:cs typeface="Times New Roman" panose="02020603050405020304" pitchFamily="18" charset="0"/>
              </a:rPr>
              <a:t>и </a:t>
            </a:r>
            <a:r>
              <a:rPr lang="ru-RU" b="1" i="1" u="sng" dirty="0">
                <a:latin typeface="Times New Roman" panose="02020603050405020304" pitchFamily="18" charset="0"/>
                <a:cs typeface="Times New Roman" panose="02020603050405020304" pitchFamily="18" charset="0"/>
              </a:rPr>
              <a:t>программным обеспечением, разработанным </a:t>
            </a:r>
            <a:r>
              <a:rPr lang="ru-RU" b="1" i="1" u="sng" dirty="0" smtClean="0">
                <a:latin typeface="Times New Roman" panose="02020603050405020304" pitchFamily="18" charset="0"/>
                <a:cs typeface="Times New Roman" panose="02020603050405020304" pitchFamily="18" charset="0"/>
              </a:rPr>
              <a:t>специально для </a:t>
            </a:r>
            <a:r>
              <a:rPr lang="ru-RU" b="1" i="1" u="sng" dirty="0">
                <a:latin typeface="Times New Roman" panose="02020603050405020304" pitchFamily="18" charset="0"/>
                <a:cs typeface="Times New Roman" panose="02020603050405020304" pitchFamily="18" charset="0"/>
              </a:rPr>
              <a:t>компании</a:t>
            </a:r>
            <a:r>
              <a:rPr lang="ru-RU" dirty="0">
                <a:latin typeface="Times New Roman" panose="02020603050405020304" pitchFamily="18" charset="0"/>
                <a:cs typeface="Times New Roman" panose="02020603050405020304" pitchFamily="18" charset="0"/>
              </a:rPr>
              <a:t>. Различие ровно такое, как между костюмом, пошитым в </a:t>
            </a:r>
            <a:r>
              <a:rPr lang="ru-RU" dirty="0" smtClean="0">
                <a:latin typeface="Times New Roman" panose="02020603050405020304" pitchFamily="18" charset="0"/>
                <a:cs typeface="Times New Roman" panose="02020603050405020304" pitchFamily="18" charset="0"/>
              </a:rPr>
              <a:t>массовом порядке </a:t>
            </a:r>
            <a:r>
              <a:rPr lang="ru-RU" dirty="0">
                <a:latin typeface="Times New Roman" panose="02020603050405020304" pitchFamily="18" charset="0"/>
                <a:cs typeface="Times New Roman" panose="02020603050405020304" pitchFamily="18" charset="0"/>
              </a:rPr>
              <a:t>на фабрике, и платьем, скроенным портным специально для вас. </a:t>
            </a:r>
            <a:endParaRPr lang="ru-RU" dirty="0" smtClean="0">
              <a:latin typeface="Times New Roman" panose="02020603050405020304" pitchFamily="18" charset="0"/>
              <a:cs typeface="Times New Roman" panose="02020603050405020304" pitchFamily="18" charset="0"/>
            </a:endParaRPr>
          </a:p>
          <a:p>
            <a:pPr algn="just"/>
            <a:r>
              <a:rPr lang="ru-RU" dirty="0">
                <a:latin typeface="Times New Roman" panose="02020603050405020304" pitchFamily="18" charset="0"/>
                <a:cs typeface="Times New Roman" panose="02020603050405020304" pitchFamily="18" charset="0"/>
              </a:rPr>
              <a:t>	</a:t>
            </a:r>
            <a:r>
              <a:rPr lang="ru-RU" dirty="0" smtClean="0">
                <a:latin typeface="Times New Roman" panose="02020603050405020304" pitchFamily="18" charset="0"/>
                <a:cs typeface="Times New Roman" panose="02020603050405020304" pitchFamily="18" charset="0"/>
              </a:rPr>
              <a:t>Первый продукт </a:t>
            </a:r>
            <a:r>
              <a:rPr lang="ru-RU" dirty="0">
                <a:latin typeface="Times New Roman" panose="02020603050405020304" pitchFamily="18" charset="0"/>
                <a:cs typeface="Times New Roman" panose="02020603050405020304" pitchFamily="18" charset="0"/>
              </a:rPr>
              <a:t>необходимо долго и упорно адаптировать к условиям конкретной </a:t>
            </a:r>
            <a:r>
              <a:rPr lang="ru-RU" dirty="0" smtClean="0">
                <a:latin typeface="Times New Roman" panose="02020603050405020304" pitchFamily="18" charset="0"/>
                <a:cs typeface="Times New Roman" panose="02020603050405020304" pitchFamily="18" charset="0"/>
              </a:rPr>
              <a:t>компании, второй </a:t>
            </a:r>
            <a:r>
              <a:rPr lang="ru-RU" dirty="0">
                <a:latin typeface="Times New Roman" panose="02020603050405020304" pitchFamily="18" charset="0"/>
                <a:cs typeface="Times New Roman" panose="02020603050405020304" pitchFamily="18" charset="0"/>
              </a:rPr>
              <a:t>продукт сразу придется впору. Кроме того, наличие в </a:t>
            </a:r>
            <a:r>
              <a:rPr lang="ru-RU" dirty="0" smtClean="0">
                <a:latin typeface="Times New Roman" panose="02020603050405020304" pitchFamily="18" charset="0"/>
                <a:cs typeface="Times New Roman" panose="02020603050405020304" pitchFamily="18" charset="0"/>
              </a:rPr>
              <a:t>распоряжении компании </a:t>
            </a:r>
            <a:r>
              <a:rPr lang="ru-RU" dirty="0">
                <a:latin typeface="Times New Roman" panose="02020603050405020304" pitchFamily="18" charset="0"/>
                <a:cs typeface="Times New Roman" panose="02020603050405020304" pitchFamily="18" charset="0"/>
              </a:rPr>
              <a:t>своего собственного разработчика (да еще и «скованного» </a:t>
            </a:r>
            <a:r>
              <a:rPr lang="ru-RU" dirty="0" smtClean="0">
                <a:latin typeface="Times New Roman" panose="02020603050405020304" pitchFamily="18" charset="0"/>
                <a:cs typeface="Times New Roman" panose="02020603050405020304" pitchFamily="18" charset="0"/>
              </a:rPr>
              <a:t>контрактом на </a:t>
            </a:r>
            <a:r>
              <a:rPr lang="ru-RU" dirty="0">
                <a:latin typeface="Times New Roman" panose="02020603050405020304" pitchFamily="18" charset="0"/>
                <a:cs typeface="Times New Roman" panose="02020603050405020304" pitchFamily="18" charset="0"/>
              </a:rPr>
              <a:t>сопровождение БД) позволит ей оперативно парировать все сбои в работе БД </a:t>
            </a:r>
            <a:r>
              <a:rPr lang="ru-RU" dirty="0" smtClean="0">
                <a:latin typeface="Times New Roman" panose="02020603050405020304" pitchFamily="18" charset="0"/>
                <a:cs typeface="Times New Roman" panose="02020603050405020304" pitchFamily="18" charset="0"/>
              </a:rPr>
              <a:t>и быстро </a:t>
            </a:r>
            <a:r>
              <a:rPr lang="ru-RU" dirty="0">
                <a:latin typeface="Times New Roman" panose="02020603050405020304" pitchFamily="18" charset="0"/>
                <a:cs typeface="Times New Roman" panose="02020603050405020304" pitchFamily="18" charset="0"/>
              </a:rPr>
              <a:t>вносить изменения и доработки.</a:t>
            </a: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3659805"/>
            <a:ext cx="3826031" cy="31023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6448" y="3585305"/>
            <a:ext cx="3120008" cy="3149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65276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44624"/>
            <a:ext cx="8779134" cy="504056"/>
          </a:xfrm>
        </p:spPr>
        <p:txBody>
          <a:bodyPr>
            <a:normAutofit fontScale="90000"/>
          </a:bodyPr>
          <a:lstStyle/>
          <a:p>
            <a:r>
              <a:rPr lang="ru-RU" sz="2800" b="1" dirty="0">
                <a:latin typeface="Times New Roman" pitchFamily="18" charset="0"/>
                <a:cs typeface="Times New Roman" pitchFamily="18" charset="0"/>
              </a:rPr>
              <a:t>Жизненный цикл базы </a:t>
            </a:r>
            <a:r>
              <a:rPr lang="ru-RU" sz="2800" b="1" dirty="0" smtClean="0">
                <a:latin typeface="Times New Roman" pitchFamily="18" charset="0"/>
                <a:cs typeface="Times New Roman" pitchFamily="18" charset="0"/>
              </a:rPr>
              <a:t>данных</a:t>
            </a:r>
            <a:endParaRPr lang="ru-RU" sz="2800" b="1" dirty="0"/>
          </a:p>
        </p:txBody>
      </p:sp>
      <p:sp>
        <p:nvSpPr>
          <p:cNvPr id="4" name="TextBox 3"/>
          <p:cNvSpPr txBox="1"/>
          <p:nvPr/>
        </p:nvSpPr>
        <p:spPr>
          <a:xfrm>
            <a:off x="8676456" y="6381328"/>
            <a:ext cx="301686" cy="369332"/>
          </a:xfrm>
          <a:prstGeom prst="rect">
            <a:avLst/>
          </a:prstGeom>
          <a:noFill/>
        </p:spPr>
        <p:txBody>
          <a:bodyPr wrap="none" rtlCol="0">
            <a:spAutoFit/>
          </a:bodyPr>
          <a:lstStyle/>
          <a:p>
            <a:r>
              <a:rPr lang="ru-RU" dirty="0" smtClean="0"/>
              <a:t>7</a:t>
            </a:r>
            <a:endParaRPr lang="ru-RU" dirty="0"/>
          </a:p>
        </p:txBody>
      </p:sp>
      <p:sp>
        <p:nvSpPr>
          <p:cNvPr id="3" name="Прямоугольник 2"/>
          <p:cNvSpPr/>
          <p:nvPr/>
        </p:nvSpPr>
        <p:spPr>
          <a:xfrm>
            <a:off x="251519" y="764704"/>
            <a:ext cx="8575779" cy="1754326"/>
          </a:xfrm>
          <a:prstGeom prst="rect">
            <a:avLst/>
          </a:prstGeom>
        </p:spPr>
        <p:txBody>
          <a:bodyPr wrap="square">
            <a:spAutoFit/>
          </a:bodyPr>
          <a:lstStyle/>
          <a:p>
            <a:pPr algn="just"/>
            <a:r>
              <a:rPr lang="ru-RU" dirty="0">
                <a:latin typeface="Times New Roman" panose="02020603050405020304" pitchFamily="18" charset="0"/>
                <a:cs typeface="Times New Roman" panose="02020603050405020304" pitchFamily="18" charset="0"/>
              </a:rPr>
              <a:t>	База данных не только функционирует внутри информационной </a:t>
            </a:r>
            <a:r>
              <a:rPr lang="ru-RU" dirty="0" smtClean="0">
                <a:latin typeface="Times New Roman" panose="02020603050405020304" pitchFamily="18" charset="0"/>
                <a:cs typeface="Times New Roman" panose="02020603050405020304" pitchFamily="18" charset="0"/>
              </a:rPr>
              <a:t>системы</a:t>
            </a:r>
            <a:r>
              <a:rPr lang="ru-RU" dirty="0">
                <a:latin typeface="Times New Roman" panose="02020603050405020304" pitchFamily="18" charset="0"/>
                <a:cs typeface="Times New Roman" panose="02020603050405020304" pitchFamily="18" charset="0"/>
              </a:rPr>
              <a:t>, но и развивается вместе с этой системой, поэтому в начале </a:t>
            </a:r>
            <a:r>
              <a:rPr lang="ru-RU" dirty="0" smtClean="0">
                <a:latin typeface="Times New Roman" panose="02020603050405020304" pitchFamily="18" charset="0"/>
                <a:cs typeface="Times New Roman" panose="02020603050405020304" pitchFamily="18" charset="0"/>
              </a:rPr>
              <a:t>80-х годов </a:t>
            </a:r>
            <a:r>
              <a:rPr lang="ru-RU" dirty="0">
                <a:latin typeface="Times New Roman" panose="02020603050405020304" pitchFamily="18" charset="0"/>
                <a:cs typeface="Times New Roman" panose="02020603050405020304" pitchFamily="18" charset="0"/>
              </a:rPr>
              <a:t>был введен термин </a:t>
            </a:r>
            <a:r>
              <a:rPr lang="ru-RU" b="1" i="1" dirty="0">
                <a:latin typeface="Times New Roman" panose="02020603050405020304" pitchFamily="18" charset="0"/>
                <a:cs typeface="Times New Roman" panose="02020603050405020304" pitchFamily="18" charset="0"/>
              </a:rPr>
              <a:t>жизненный цикл базы данных </a:t>
            </a:r>
            <a:r>
              <a:rPr lang="ru-RU" dirty="0">
                <a:latin typeface="Times New Roman" panose="02020603050405020304" pitchFamily="18" charset="0"/>
                <a:cs typeface="Times New Roman" panose="02020603050405020304" pitchFamily="18" charset="0"/>
              </a:rPr>
              <a:t>(</a:t>
            </a:r>
            <a:r>
              <a:rPr lang="ru-RU" dirty="0" err="1" smtClean="0">
                <a:latin typeface="Times New Roman" panose="02020603050405020304" pitchFamily="18" charset="0"/>
                <a:cs typeface="Times New Roman" panose="02020603050405020304" pitchFamily="18" charset="0"/>
              </a:rPr>
              <a:t>Database</a:t>
            </a:r>
            <a:r>
              <a:rPr lang="ru-RU" dirty="0" smtClean="0">
                <a:latin typeface="Times New Roman" panose="02020603050405020304" pitchFamily="18" charset="0"/>
                <a:cs typeface="Times New Roman" panose="02020603050405020304" pitchFamily="18" charset="0"/>
              </a:rPr>
              <a:t> </a:t>
            </a:r>
            <a:r>
              <a:rPr lang="ru-RU" dirty="0" err="1" smtClean="0">
                <a:latin typeface="Times New Roman" panose="02020603050405020304" pitchFamily="18" charset="0"/>
                <a:cs typeface="Times New Roman" panose="02020603050405020304" pitchFamily="18" charset="0"/>
              </a:rPr>
              <a:t>Live</a:t>
            </a:r>
            <a:r>
              <a:rPr lang="ru-RU" dirty="0" smtClean="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Cycle</a:t>
            </a:r>
            <a:r>
              <a:rPr lang="ru-RU" dirty="0">
                <a:latin typeface="Times New Roman" panose="02020603050405020304" pitchFamily="18" charset="0"/>
                <a:cs typeface="Times New Roman" panose="02020603050405020304" pitchFamily="18" charset="0"/>
              </a:rPr>
              <a:t>, DBLC</a:t>
            </a:r>
            <a:r>
              <a:rPr lang="ru-RU" dirty="0" smtClean="0">
                <a:latin typeface="Times New Roman" panose="02020603050405020304" pitchFamily="18" charset="0"/>
                <a:cs typeface="Times New Roman" panose="02020603050405020304" pitchFamily="18" charset="0"/>
              </a:rPr>
              <a:t>).</a:t>
            </a:r>
          </a:p>
          <a:p>
            <a:pPr algn="just"/>
            <a:r>
              <a:rPr lang="ru-RU" dirty="0">
                <a:latin typeface="Times New Roman" panose="02020603050405020304" pitchFamily="18" charset="0"/>
                <a:cs typeface="Times New Roman" panose="02020603050405020304" pitchFamily="18" charset="0"/>
              </a:rPr>
              <a:t>	</a:t>
            </a:r>
            <a:r>
              <a:rPr lang="ru-RU" b="1" i="1" dirty="0">
                <a:latin typeface="Times New Roman" panose="02020603050405020304" pitchFamily="18" charset="0"/>
                <a:cs typeface="Times New Roman" panose="02020603050405020304" pitchFamily="18" charset="0"/>
              </a:rPr>
              <a:t>Жизненным циклом БД </a:t>
            </a:r>
            <a:r>
              <a:rPr lang="ru-RU" dirty="0">
                <a:latin typeface="Times New Roman" panose="02020603050405020304" pitchFamily="18" charset="0"/>
                <a:cs typeface="Times New Roman" panose="02020603050405020304" pitchFamily="18" charset="0"/>
              </a:rPr>
              <a:t>называют период от момента появления идеи создания </a:t>
            </a:r>
            <a:r>
              <a:rPr lang="ru-RU" dirty="0" smtClean="0">
                <a:latin typeface="Times New Roman" panose="02020603050405020304" pitchFamily="18" charset="0"/>
                <a:cs typeface="Times New Roman" panose="02020603050405020304" pitchFamily="18" charset="0"/>
              </a:rPr>
              <a:t>БД до </a:t>
            </a:r>
            <a:r>
              <a:rPr lang="ru-RU" dirty="0">
                <a:latin typeface="Times New Roman" panose="02020603050405020304" pitchFamily="18" charset="0"/>
                <a:cs typeface="Times New Roman" panose="02020603050405020304" pitchFamily="18" charset="0"/>
              </a:rPr>
              <a:t>момента завершения его поддержки разработчиком или организацией, </a:t>
            </a:r>
            <a:r>
              <a:rPr lang="ru-RU" dirty="0" smtClean="0">
                <a:latin typeface="Times New Roman" panose="02020603050405020304" pitchFamily="18" charset="0"/>
                <a:cs typeface="Times New Roman" panose="02020603050405020304" pitchFamily="18" charset="0"/>
              </a:rPr>
              <a:t>выполнявшей сопровождение</a:t>
            </a:r>
            <a:r>
              <a:rPr lang="ru-RU" dirty="0">
                <a:latin typeface="Times New Roman" panose="02020603050405020304" pitchFamily="18" charset="0"/>
                <a:cs typeface="Times New Roman" panose="02020603050405020304" pitchFamily="18" charset="0"/>
              </a:rPr>
              <a:t>.</a:t>
            </a:r>
          </a:p>
        </p:txBody>
      </p:sp>
      <p:pic>
        <p:nvPicPr>
          <p:cNvPr id="6146" name="Picture 2" descr="https://toolbox-site.com/img/75504/tonkosti-podklyucheniya-teplogo-pola-k-termoregulyatoru-2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564904"/>
            <a:ext cx="3024336" cy="3024336"/>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394" y="2158943"/>
            <a:ext cx="3455561" cy="34470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4068391"/>
            <a:ext cx="3272263" cy="24627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41660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44624"/>
            <a:ext cx="8779134" cy="504056"/>
          </a:xfrm>
        </p:spPr>
        <p:txBody>
          <a:bodyPr>
            <a:normAutofit fontScale="90000"/>
          </a:bodyPr>
          <a:lstStyle/>
          <a:p>
            <a:r>
              <a:rPr lang="ru-RU" sz="2800" b="1" dirty="0">
                <a:latin typeface="Times New Roman" pitchFamily="18" charset="0"/>
                <a:cs typeface="Times New Roman" pitchFamily="18" charset="0"/>
              </a:rPr>
              <a:t>Жизненный цикл базы </a:t>
            </a:r>
            <a:r>
              <a:rPr lang="ru-RU" sz="2800" b="1" dirty="0" smtClean="0">
                <a:latin typeface="Times New Roman" pitchFamily="18" charset="0"/>
                <a:cs typeface="Times New Roman" pitchFamily="18" charset="0"/>
              </a:rPr>
              <a:t>данных</a:t>
            </a:r>
            <a:endParaRPr lang="ru-RU" sz="2800" b="1" dirty="0"/>
          </a:p>
        </p:txBody>
      </p:sp>
      <p:sp>
        <p:nvSpPr>
          <p:cNvPr id="4" name="TextBox 3"/>
          <p:cNvSpPr txBox="1"/>
          <p:nvPr/>
        </p:nvSpPr>
        <p:spPr>
          <a:xfrm>
            <a:off x="8676456" y="6381328"/>
            <a:ext cx="301686" cy="369332"/>
          </a:xfrm>
          <a:prstGeom prst="rect">
            <a:avLst/>
          </a:prstGeom>
          <a:noFill/>
        </p:spPr>
        <p:txBody>
          <a:bodyPr wrap="none" rtlCol="0">
            <a:spAutoFit/>
          </a:bodyPr>
          <a:lstStyle/>
          <a:p>
            <a:r>
              <a:rPr lang="ru-RU" dirty="0" smtClean="0"/>
              <a:t>8</a:t>
            </a:r>
            <a:endParaRPr lang="ru-RU" dirty="0"/>
          </a:p>
        </p:txBody>
      </p:sp>
      <p:sp>
        <p:nvSpPr>
          <p:cNvPr id="3" name="Прямоугольник 2"/>
          <p:cNvSpPr/>
          <p:nvPr/>
        </p:nvSpPr>
        <p:spPr>
          <a:xfrm>
            <a:off x="2702689" y="6415275"/>
            <a:ext cx="4111283" cy="338554"/>
          </a:xfrm>
          <a:prstGeom prst="rect">
            <a:avLst/>
          </a:prstGeom>
        </p:spPr>
        <p:txBody>
          <a:bodyPr wrap="square">
            <a:spAutoFit/>
          </a:bodyPr>
          <a:lstStyle/>
          <a:p>
            <a:pPr algn="ctr"/>
            <a:r>
              <a:rPr lang="ru-RU" sz="1600" dirty="0">
                <a:latin typeface="Times New Roman" panose="02020603050405020304" pitchFamily="18" charset="0"/>
                <a:cs typeface="Times New Roman" panose="02020603050405020304" pitchFamily="18" charset="0"/>
              </a:rPr>
              <a:t>Жизненный цикл проекта БД</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504056"/>
            <a:ext cx="6192688" cy="5877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1966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008" y="116632"/>
            <a:ext cx="8779134" cy="504056"/>
          </a:xfrm>
        </p:spPr>
        <p:txBody>
          <a:bodyPr>
            <a:normAutofit fontScale="90000"/>
          </a:bodyPr>
          <a:lstStyle/>
          <a:p>
            <a:r>
              <a:rPr lang="ru-RU" sz="2800" b="1" dirty="0">
                <a:latin typeface="Times New Roman" pitchFamily="18" charset="0"/>
                <a:cs typeface="Times New Roman" pitchFamily="18" charset="0"/>
              </a:rPr>
              <a:t>Жизненный цикл приложения баз </a:t>
            </a:r>
            <a:r>
              <a:rPr lang="ru-RU" sz="2800" b="1" dirty="0" smtClean="0">
                <a:latin typeface="Times New Roman" pitchFamily="18" charset="0"/>
                <a:cs typeface="Times New Roman" pitchFamily="18" charset="0"/>
              </a:rPr>
              <a:t>данных</a:t>
            </a:r>
            <a:endParaRPr lang="ru-RU" sz="2800" b="1" dirty="0"/>
          </a:p>
        </p:txBody>
      </p:sp>
      <p:sp>
        <p:nvSpPr>
          <p:cNvPr id="4" name="TextBox 3"/>
          <p:cNvSpPr txBox="1"/>
          <p:nvPr/>
        </p:nvSpPr>
        <p:spPr>
          <a:xfrm>
            <a:off x="8676456" y="6381328"/>
            <a:ext cx="301686" cy="369332"/>
          </a:xfrm>
          <a:prstGeom prst="rect">
            <a:avLst/>
          </a:prstGeom>
          <a:noFill/>
        </p:spPr>
        <p:txBody>
          <a:bodyPr wrap="none" rtlCol="0">
            <a:spAutoFit/>
          </a:bodyPr>
          <a:lstStyle/>
          <a:p>
            <a:r>
              <a:rPr lang="ru-RU" dirty="0"/>
              <a:t>9</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836712"/>
            <a:ext cx="5040560" cy="58151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0039" y="857386"/>
            <a:ext cx="3463211" cy="28254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0164496"/>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4695</TotalTime>
  <Words>1325</Words>
  <Application>Microsoft Office PowerPoint</Application>
  <PresentationFormat>Экран (4:3)</PresentationFormat>
  <Paragraphs>297</Paragraphs>
  <Slides>51</Slides>
  <Notes>0</Notes>
  <HiddenSlides>0</HiddenSlides>
  <MMClips>0</MMClips>
  <ScaleCrop>false</ScaleCrop>
  <HeadingPairs>
    <vt:vector size="4" baseType="variant">
      <vt:variant>
        <vt:lpstr>Тема</vt:lpstr>
      </vt:variant>
      <vt:variant>
        <vt:i4>1</vt:i4>
      </vt:variant>
      <vt:variant>
        <vt:lpstr>Заголовки слайдов</vt:lpstr>
      </vt:variant>
      <vt:variant>
        <vt:i4>51</vt:i4>
      </vt:variant>
    </vt:vector>
  </HeadingPairs>
  <TitlesOfParts>
    <vt:vector size="52" baseType="lpstr">
      <vt:lpstr>Тема Office</vt:lpstr>
      <vt:lpstr>Курс – «Технологии разработки и защиты баз данных», I семестр</vt:lpstr>
      <vt:lpstr>Технология разработки БД</vt:lpstr>
      <vt:lpstr>Роль БД на предприятии</vt:lpstr>
      <vt:lpstr>Роль БД на предприятии</vt:lpstr>
      <vt:lpstr>Что входит в состав ИС?</vt:lpstr>
      <vt:lpstr>Как выбрать программный продукт?</vt:lpstr>
      <vt:lpstr>Жизненный цикл базы данных</vt:lpstr>
      <vt:lpstr>Жизненный цикл базы данных</vt:lpstr>
      <vt:lpstr>Жизненный цикл приложения баз данных</vt:lpstr>
      <vt:lpstr>Правило проектирования БД и ИС. Пример.</vt:lpstr>
      <vt:lpstr>Правило проектирования БД и ИС. Пример (продолжение)</vt:lpstr>
      <vt:lpstr>Этап планирования разработки БД</vt:lpstr>
      <vt:lpstr>Что такое техническое задание (ТЗ)? Техническое задание на проект.</vt:lpstr>
      <vt:lpstr>Что такое техническое задание (ТЗ)? Техническое задание на проект. Пример.</vt:lpstr>
      <vt:lpstr>Этап определения и анализа требований к системе</vt:lpstr>
      <vt:lpstr>Этап определения и анализа требований к системе Вопросы.</vt:lpstr>
      <vt:lpstr>Этап определения и анализа требований к системе Вопросы.</vt:lpstr>
      <vt:lpstr>Этап определения и анализа требований к системе. Цели и задачи компании. Организационно-штатная структура компании</vt:lpstr>
      <vt:lpstr>Этап определения и анализа требований к системе. Модель бизнес-процесса компании</vt:lpstr>
      <vt:lpstr>Как получить необходимую информацию?</vt:lpstr>
      <vt:lpstr>Этап определения и анализа требований к системе. Выделение границ и возможностей проекта. Анализ смежных бизнес-процессов с целью выявления перспектив дальнейшего совершенствования БД</vt:lpstr>
      <vt:lpstr>Этап проектирования БД. Концептуальное проектирование</vt:lpstr>
      <vt:lpstr>Этап проектирования БД. Концептуальное проектирование</vt:lpstr>
      <vt:lpstr>Этап проектирования БД. Логическое проектирование</vt:lpstr>
      <vt:lpstr>Этап проектирования БД. Физическое проектирование</vt:lpstr>
      <vt:lpstr>Этап проектирования БД. Физическое проектирование. Этап выбора СУБД</vt:lpstr>
      <vt:lpstr>Этап проектирования БД. Физическое проектирование. Этап выбора СУБД</vt:lpstr>
      <vt:lpstr>Критерии для оценки СУБД</vt:lpstr>
      <vt:lpstr>Критерии для оценки СУБД</vt:lpstr>
      <vt:lpstr>Критерии для оценки СУБД</vt:lpstr>
      <vt:lpstr>Этап создания клиентского программного обеспечения</vt:lpstr>
      <vt:lpstr>Этап создания клиентского программного обеспечения</vt:lpstr>
      <vt:lpstr>Этап создания клиентского программного обеспечения</vt:lpstr>
      <vt:lpstr>Этап создания клиентского программного обеспечения</vt:lpstr>
      <vt:lpstr>Этап тестирования и отладки</vt:lpstr>
      <vt:lpstr>Этап тестирования и отладки</vt:lpstr>
      <vt:lpstr>Этап тестирования и отладки. Структурное тестирование</vt:lpstr>
      <vt:lpstr>Этап тестирования и отладки. Функциональное тестирование</vt:lpstr>
      <vt:lpstr>Этап тестирования и отладки. Отладка</vt:lpstr>
      <vt:lpstr>Этап тестирования и отладки. Отладка</vt:lpstr>
      <vt:lpstr>Этап реализации</vt:lpstr>
      <vt:lpstr>Этап эксплуатации и сопровождения</vt:lpstr>
      <vt:lpstr>Этап эксплуатации и сопровождения. Кто занимается?</vt:lpstr>
      <vt:lpstr>Определение требований к операционной обстановке</vt:lpstr>
      <vt:lpstr>Определение требований к операционной обстановке. Пример расчёта</vt:lpstr>
      <vt:lpstr>Определение требований к операционной обстановке. Пример расчёта</vt:lpstr>
      <vt:lpstr>Автоматизация проектирования БД</vt:lpstr>
      <vt:lpstr>Автоматизация проектирования БД</vt:lpstr>
      <vt:lpstr>Автоматизация проектирования БД</vt:lpstr>
      <vt:lpstr>Подытог</vt:lpstr>
      <vt:lpstr>Литература</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Админ</dc:creator>
  <cp:lastModifiedBy>Админ</cp:lastModifiedBy>
  <cp:revision>1393</cp:revision>
  <dcterms:created xsi:type="dcterms:W3CDTF">2020-09-08T03:34:15Z</dcterms:created>
  <dcterms:modified xsi:type="dcterms:W3CDTF">2022-09-04T03:28:14Z</dcterms:modified>
</cp:coreProperties>
</file>